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Raleway"/>
      <p:regular r:id="rId47"/>
      <p:bold r:id="rId48"/>
      <p:italic r:id="rId49"/>
      <p:boldItalic r:id="rId50"/>
    </p:embeddedFont>
    <p:embeddedFont>
      <p:font typeface="Roboto"/>
      <p:regular r:id="rId51"/>
      <p:bold r:id="rId52"/>
      <p:italic r:id="rId53"/>
      <p:boldItalic r:id="rId54"/>
    </p:embeddedFont>
    <p:embeddedFont>
      <p:font typeface="Lato"/>
      <p:regular r:id="rId55"/>
      <p:bold r:id="rId56"/>
      <p:italic r:id="rId57"/>
      <p:boldItalic r:id="rId58"/>
    </p:embeddedFont>
    <p:embeddedFont>
      <p:font typeface="Poppi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oppins-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regular.fntdata"/><Relationship Id="rId50" Type="http://schemas.openxmlformats.org/officeDocument/2006/relationships/font" Target="fonts/Raleway-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7.xml"/><Relationship Id="rId55" Type="http://schemas.openxmlformats.org/officeDocument/2006/relationships/font" Target="fonts/Lato-regular.fntdata"/><Relationship Id="rId10" Type="http://schemas.openxmlformats.org/officeDocument/2006/relationships/slide" Target="slides/slide6.xml"/><Relationship Id="rId54" Type="http://schemas.openxmlformats.org/officeDocument/2006/relationships/font" Target="fonts/Roboto-boldItalic.fntdata"/><Relationship Id="rId13" Type="http://schemas.openxmlformats.org/officeDocument/2006/relationships/slide" Target="slides/slide9.xml"/><Relationship Id="rId57" Type="http://schemas.openxmlformats.org/officeDocument/2006/relationships/font" Target="fonts/Lato-italic.fntdata"/><Relationship Id="rId12" Type="http://schemas.openxmlformats.org/officeDocument/2006/relationships/slide" Target="slides/slide8.xml"/><Relationship Id="rId56" Type="http://schemas.openxmlformats.org/officeDocument/2006/relationships/font" Target="fonts/Lato-bold.fntdata"/><Relationship Id="rId15" Type="http://schemas.openxmlformats.org/officeDocument/2006/relationships/slide" Target="slides/slide11.xml"/><Relationship Id="rId59" Type="http://schemas.openxmlformats.org/officeDocument/2006/relationships/font" Target="fonts/Poppins-regular.fntdata"/><Relationship Id="rId14" Type="http://schemas.openxmlformats.org/officeDocument/2006/relationships/slide" Target="slides/slide10.xml"/><Relationship Id="rId58" Type="http://schemas.openxmlformats.org/officeDocument/2006/relationships/font" Target="fonts/La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30738993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30738993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1d5ba89c4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1d5ba89c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8324df0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8324df0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a5615f0e2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a5615f0e2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Non-invasive assessment using digital stethoscopes to detect murmurs and clinical outcomes in pediatric populations.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Dataset comprises heart sound recordings and demographic information for 1568 pediatric patients.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a:t>
            </a:r>
            <a:r>
              <a:rPr lang="en">
                <a:solidFill>
                  <a:schemeClr val="dk1"/>
                </a:solidFill>
              </a:rPr>
              <a:t>A</a:t>
            </a:r>
            <a:r>
              <a:rPr lang="en"/>
              <a:t>uscultation locations include pulmonary valve (PV), tricuspid valve (TV), aortic valve (AV), mitral valve (MV), and other (Phc).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Two types of labels: murmur-related (presence/absence/unknown) and outcome-related (normal/abnormal).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a5615f0e2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a5615f0e2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Removing Spikes:</a:t>
            </a:r>
            <a:endParaRPr/>
          </a:p>
          <a:p>
            <a:pPr indent="0" lvl="0" marL="0" rtl="0" algn="l">
              <a:spcBef>
                <a:spcPts val="0"/>
              </a:spcBef>
              <a:spcAft>
                <a:spcPts val="0"/>
              </a:spcAft>
              <a:buNone/>
            </a:pPr>
            <a:r>
              <a:rPr lang="en"/>
              <a:t>   - Spikes can be artifacts or outliers that may distort the signal and affect the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Mitigating Baseline Wandering:</a:t>
            </a:r>
            <a:endParaRPr/>
          </a:p>
          <a:p>
            <a:pPr indent="0" lvl="0" marL="0" rtl="0" algn="l">
              <a:spcBef>
                <a:spcPts val="0"/>
              </a:spcBef>
              <a:spcAft>
                <a:spcPts val="0"/>
              </a:spcAft>
              <a:buNone/>
            </a:pPr>
            <a:r>
              <a:rPr lang="en"/>
              <a:t>   - To remove slow/ low frequency variations in the signal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Normalizing Signal:</a:t>
            </a:r>
            <a:endParaRPr/>
          </a:p>
          <a:p>
            <a:pPr indent="0" lvl="0" marL="0" rtl="0" algn="l">
              <a:spcBef>
                <a:spcPts val="0"/>
              </a:spcBef>
              <a:spcAft>
                <a:spcPts val="0"/>
              </a:spcAft>
              <a:buNone/>
            </a:pPr>
            <a:r>
              <a:rPr lang="en"/>
              <a:t>   - Normalize the signal against its standard deviation.</a:t>
            </a:r>
            <a:endParaRPr/>
          </a:p>
          <a:p>
            <a:pPr indent="0" lvl="0" marL="0" rtl="0" algn="l">
              <a:spcBef>
                <a:spcPts val="0"/>
              </a:spcBef>
              <a:spcAft>
                <a:spcPts val="0"/>
              </a:spcAft>
              <a:buNone/>
            </a:pPr>
            <a:r>
              <a:rPr lang="en"/>
              <a:t>   - Makes the signal comparable and improving overall signal quality.</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347ab685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347ab685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Heart sounds result from heart valve closure, blood flow, and cardiac muscle contractions, repeating in each cardiac cycle.</a:t>
            </a:r>
            <a:endParaRPr/>
          </a:p>
          <a:p>
            <a:pPr indent="-298450" lvl="0" marL="457200" rtl="0" algn="l">
              <a:spcBef>
                <a:spcPts val="0"/>
              </a:spcBef>
              <a:spcAft>
                <a:spcPts val="0"/>
              </a:spcAft>
              <a:buSzPts val="1100"/>
              <a:buChar char="-"/>
            </a:pPr>
            <a:r>
              <a:rPr lang="en"/>
              <a:t>Hence exhibits cyclostationary behavior, with consistent cycle duration reflecting gradual changes in heart rate.</a:t>
            </a:r>
            <a:endParaRPr/>
          </a:p>
          <a:p>
            <a:pPr indent="-298450" lvl="0" marL="457200" rtl="0" algn="l">
              <a:spcBef>
                <a:spcPts val="0"/>
              </a:spcBef>
              <a:spcAft>
                <a:spcPts val="0"/>
              </a:spcAft>
              <a:buSzPts val="1100"/>
              <a:buChar char="-"/>
            </a:pPr>
            <a:r>
              <a:rPr lang="en"/>
              <a:t>The quality index quantifies the degree of periodicity in the signal.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Higher quality index corresponds to a signal with less noise, making it more periodic and reliable for analysis.</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Mathematical representations using cyclic correlation functions and spectral density provide insights into the cyclostationarity of the signal.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Cyclic correlation functions help understand the periodicity in the signal over time.</a:t>
            </a:r>
            <a:endParaRPr/>
          </a:p>
          <a:p>
            <a:pPr indent="0" lvl="0" marL="0" rtl="0" algn="l">
              <a:spcBef>
                <a:spcPts val="0"/>
              </a:spcBef>
              <a:spcAft>
                <a:spcPts val="0"/>
              </a:spcAft>
              <a:buNone/>
            </a:pPr>
            <a:r>
              <a:rPr lang="en"/>
              <a:t>The cyclic correlation function measures the correlation between the signal at two different time instances separated by a time delay.</a:t>
            </a:r>
            <a:endParaRPr/>
          </a:p>
          <a:p>
            <a:pPr indent="0" lvl="0" marL="0" rtl="0" algn="l">
              <a:spcBef>
                <a:spcPts val="0"/>
              </a:spcBef>
              <a:spcAft>
                <a:spcPts val="0"/>
              </a:spcAft>
              <a:buNone/>
            </a:pPr>
            <a:r>
              <a:rPr lang="en"/>
              <a:t>The spectral density is obtained by applying the Fourier transform to the cyclic correlation function.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347ab685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347ab685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347ab685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347ab685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347ab685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347ab685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347ab685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347ab685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d5ba89c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d5ba89c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presentation , for the first half we will talk about the problem we are trying to solve , what the current solutions are on the market , our proposed solution , what we did during the semester with our results and challenges faced and what we will do going forward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347ab6850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347ab685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S1:</a:t>
            </a:r>
            <a:endParaRPr/>
          </a:p>
          <a:p>
            <a:pPr indent="0" lvl="0" marL="0" rtl="0" algn="l">
              <a:spcBef>
                <a:spcPts val="0"/>
              </a:spcBef>
              <a:spcAft>
                <a:spcPts val="0"/>
              </a:spcAft>
              <a:buNone/>
            </a:pPr>
            <a:r>
              <a:rPr lang="en"/>
              <a:t>   - S1 is the first heart sound heard during the cardiac cycle.</a:t>
            </a:r>
            <a:endParaRPr/>
          </a:p>
          <a:p>
            <a:pPr indent="0" lvl="0" marL="0" rtl="0" algn="l">
              <a:spcBef>
                <a:spcPts val="0"/>
              </a:spcBef>
              <a:spcAft>
                <a:spcPts val="0"/>
              </a:spcAft>
              <a:buNone/>
            </a:pPr>
            <a:r>
              <a:rPr lang="en"/>
              <a:t>   - It is commonly referred to as the "lub" sound.</a:t>
            </a:r>
            <a:endParaRPr/>
          </a:p>
          <a:p>
            <a:pPr indent="0" lvl="0" marL="0" rtl="0" algn="l">
              <a:spcBef>
                <a:spcPts val="0"/>
              </a:spcBef>
              <a:spcAft>
                <a:spcPts val="0"/>
              </a:spcAft>
              <a:buNone/>
            </a:pPr>
            <a:r>
              <a:rPr lang="en"/>
              <a:t>   - S1 is associated with the closure of the atrioventricular (AV) valves.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S2:</a:t>
            </a:r>
            <a:endParaRPr/>
          </a:p>
          <a:p>
            <a:pPr indent="0" lvl="0" marL="0" rtl="0" algn="l">
              <a:spcBef>
                <a:spcPts val="0"/>
              </a:spcBef>
              <a:spcAft>
                <a:spcPts val="0"/>
              </a:spcAft>
              <a:buNone/>
            </a:pPr>
            <a:r>
              <a:rPr lang="en"/>
              <a:t>   - S2 is the second heart sound and is often described as the "dub" sound.</a:t>
            </a:r>
            <a:endParaRPr/>
          </a:p>
          <a:p>
            <a:pPr indent="0" lvl="0" marL="0" rtl="0" algn="l">
              <a:spcBef>
                <a:spcPts val="0"/>
              </a:spcBef>
              <a:spcAft>
                <a:spcPts val="0"/>
              </a:spcAft>
              <a:buNone/>
            </a:pPr>
            <a:r>
              <a:rPr lang="en"/>
              <a:t>   - S2 is associated with the closure of the semilunar valves, namely the aortic and pulmonary valves.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Systolic Wave:</a:t>
            </a:r>
            <a:endParaRPr/>
          </a:p>
          <a:p>
            <a:pPr indent="0" lvl="0" marL="0" rtl="0" algn="l">
              <a:spcBef>
                <a:spcPts val="0"/>
              </a:spcBef>
              <a:spcAft>
                <a:spcPts val="0"/>
              </a:spcAft>
              <a:buNone/>
            </a:pPr>
            <a:r>
              <a:rPr lang="en"/>
              <a:t>   - The systolic phase of the cardiac cycle corresponds to the contraction of the heart chambers (ventricles).</a:t>
            </a:r>
            <a:endParaRPr/>
          </a:p>
          <a:p>
            <a:pPr indent="0" lvl="0" marL="0" rtl="0" algn="l">
              <a:spcBef>
                <a:spcPts val="0"/>
              </a:spcBef>
              <a:spcAft>
                <a:spcPts val="0"/>
              </a:spcAft>
              <a:buNone/>
            </a:pPr>
            <a:r>
              <a:rPr lang="en"/>
              <a:t>   - The systolic wave on a phonocardiogram represents the entire period from the onset of ventricular contraction (S1) to the closure of the semilunar valves (S2).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Diastolic Wave:</a:t>
            </a:r>
            <a:endParaRPr/>
          </a:p>
          <a:p>
            <a:pPr indent="0" lvl="0" marL="0" rtl="0" algn="l">
              <a:spcBef>
                <a:spcPts val="0"/>
              </a:spcBef>
              <a:spcAft>
                <a:spcPts val="0"/>
              </a:spcAft>
              <a:buNone/>
            </a:pPr>
            <a:r>
              <a:rPr lang="en"/>
              <a:t>   - The diastolic phase of the cardiac cycle is the relaxation period when the heart chambers (ventricles) are filling with blood.</a:t>
            </a:r>
            <a:endParaRPr/>
          </a:p>
          <a:p>
            <a:pPr indent="0" lvl="0" marL="0" rtl="0" algn="l">
              <a:spcBef>
                <a:spcPts val="0"/>
              </a:spcBef>
              <a:spcAft>
                <a:spcPts val="0"/>
              </a:spcAft>
              <a:buNone/>
            </a:pPr>
            <a:r>
              <a:rPr lang="en"/>
              <a:t>   - The diastolic wave on a phonocardiogram represents the entire period from the closure of the semilunar valves (S2) to the onset of the next ventricular contraction (S1).</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347ab685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a347ab685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a5615f0e2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a5615f0e2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347ab68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347ab68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347ab68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347ab68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32584a3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32584a3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a5615f0e2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a5615f0e2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32584a39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32584a39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3a5615f0e2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3a5615f0e2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32584a3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32584a3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2c58c1b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2c58c1b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US,  Leading cause of Mortality is due to heart disease, CDC states that every 33 seconds someone in the US dies from a cardiovascular disease . In 2021 , cardiovascular disease accounts for 1/5 deaths every year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Globally each year 17.9 Million people die of various types of Cardiovascular Diseases and more than 4/5th’s of the deaths are due to heart attacks. Scientists have also observed a 30% increase in deaths due to cardiovascular disease after the pandemic in adults between ages of 25- 44  and more than 4/5th’s of the deaths are due to heart attacks[2].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diagnose heart diseases specialists such as doctors and cardiologists require extensive patient examination in order to diagnose.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342374a5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342374a5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Purpose using FPGA: make the real time audio signal processing more efficient, have pre-processing signal before sending to AI model.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Selecting an FPGA with sufficient processing power and resources is crucial for efficient audio data processing. The FPGA must also be compatible with the Xilinx Audio I2S interface for seamless integration. The ZedBoard Zynq-7000, meeting these requirements, is the ideal choice for the heart of our audio processing system, where it will execute real-time audio algorithms.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system, the ADAU1761 audio Codec chip on the ZedBoard handles audio processing. Configured through the I2C bus, this chip uses its two Analog-to-Digital Converters (ADCs) to sample stereo audio at 48kHz. These digital samples are then sent to the Zynq chip via the I2S audio bus for additional processing.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Zynq chip features a Numerically Controlled Oscillator (NCO) that generates sine wave samples at specific frequencies. These samples are superimposed on the incoming audio, creating a composite stream. This mixed audio is sent through the I2S bus to the Codec's DACs and played on a speaker or earphone connected to the chip's line-out port. - for noise cancellation and LPF/HPF</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342374a59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a342374a59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system, the ADAU1761 audio Codec chip on the ZedBoard handles audio processing. Configured through the I2C bus, the zedboard uses its two Analog-to-Digital Converters (ADCs) to sample stereo audio at 48kHz. These digital samples are then sent to the Zynq chip via the I2S audio bus for additional processing.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NCO - Numerically Controlled Oscillator- Credit to the Zynq Book Team, used to generate a sine wave at a desired frequency (within the audible range)</a:t>
            </a:r>
            <a:endParaRPr/>
          </a:p>
          <a:p>
            <a:pPr indent="0" lvl="0" marL="0" rtl="0" algn="l">
              <a:spcBef>
                <a:spcPts val="0"/>
              </a:spcBef>
              <a:spcAft>
                <a:spcPts val="0"/>
              </a:spcAft>
              <a:buClr>
                <a:schemeClr val="dk1"/>
              </a:buClr>
              <a:buSzPts val="1100"/>
              <a:buFont typeface="Arial"/>
              <a:buNone/>
            </a:pPr>
            <a:r>
              <a:rPr lang="en"/>
              <a:t>The Zynq chip features a Numerically Controlled Oscillator (NCO) that generates sine wave samples at specific frequencies. These samples are superimposed on the incoming audio, creating a composite stream. This mixed audio is sent through the I2S bus to the Codec's DACs and played on a speaker or earphone connected to the chip's line-out 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ADAU1761 Codec, a complex chip with two 24-bit ADCs and DACs, supporting a wide 8KHz to 96KHz sampling range.</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342374a59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a342374a59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I2S and NCO block: import from Zynq book resource</a:t>
            </a:r>
            <a:endParaRPr/>
          </a:p>
          <a:p>
            <a:pPr indent="0" lvl="0" marL="0" rtl="0" algn="l">
              <a:spcBef>
                <a:spcPts val="0"/>
              </a:spcBef>
              <a:spcAft>
                <a:spcPts val="0"/>
              </a:spcAft>
              <a:buNone/>
            </a:pPr>
            <a:r>
              <a:rPr lang="en"/>
              <a:t>GPIO: for LEDs and switches on Zedboard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Vitis™ HLS tool allows users to easily create complex FPGA algorithms by synthesizing a C/C++ function into RTL.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a342374a59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a342374a59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LRCLK: identify the audio system sample rate and frame the two channels of audio data that exist on the single audio data 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342374a59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342374a59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system features a ZedBoard with an ADAU1761 Codec chip, having 24-bit ADCs and DACs for audio, supporting 8kHz to 96kHz sampling. It samples stereo audio at 48kHz and sends it to the Zynq chip via 'zed-audio-ctrl' IP core. The Zynq chip uses an NCO to generate sine waves, merged with audio via ZedBoard switches. The mixed signal goes through the I2S bus to the Codec's DACs for output. It accepts inputs from microphones or analog 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FCLK_CLK0 = 100 MHz, FCLK_CLK1 = 10 MHz</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342374a59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342374a59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Export the hardware with bitstream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a342374a59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a342374a59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setup for the ZedBoard audio codec will be explained, involving hardware registers. Each IP peripheral added in IP Integrator automatically receives a base memory address, available in a Xilinx C header file created with Zynq Processing System designs. Also, I've developed functions to initialize the audio codec and I2C interface in the Zynq </a:t>
            </a:r>
            <a:r>
              <a:rPr lang="en"/>
              <a:t>Programmable</a:t>
            </a:r>
            <a:r>
              <a:rPr lang="en"/>
              <a:t> logic.</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a342374a59_2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a342374a59_2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342374a59_2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342374a59_2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it for NCO </a:t>
            </a:r>
            <a:r>
              <a:rPr lang="en"/>
              <a:t>block</a:t>
            </a:r>
            <a:r>
              <a:rPr lang="en"/>
              <a:t> since it’s not from default library. - since the vitis we’re using are the newest version.</a:t>
            </a:r>
            <a:endParaRPr/>
          </a:p>
          <a:p>
            <a:pPr indent="0" lvl="0" marL="0" rtl="0" algn="l">
              <a:spcBef>
                <a:spcPts val="0"/>
              </a:spcBef>
              <a:spcAft>
                <a:spcPts val="0"/>
              </a:spcAft>
              <a:buNone/>
            </a:pPr>
            <a:r>
              <a:rPr lang="en"/>
              <a:t>Also make sure </a:t>
            </a:r>
            <a:r>
              <a:rPr lang="en"/>
              <a:t>there are</a:t>
            </a:r>
            <a:r>
              <a:rPr lang="en"/>
              <a:t> drivers in this repository for import blocks(I2S and NCO).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342374a59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a342374a59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342374a5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a342374a5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342374a59_2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a342374a59_2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Zedboard's switches, you can mix sine waves into audio played through a speaker. The Zynq chip processes this digital audio data, adding sine waves, and sends it back to the ADAU1761 Codec. Finally, the ADAU1761's DAC converter blends the original audio with the sine waves and outputs this mixed analog signal to the earphone.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a2c58c1b1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a2c58c1b1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1d5ba89c4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1d5ba89c4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1d5ba89c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1d5ba89c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Mayo Clinic has developed AI technique using CNNs that can determine difficult to diagnose cardiovascular diseases. An example is left ventricular dysfunction diseases which can be detected using Mayo Clinics model with 86% accuracy[3] .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2c58c1b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2c58c1b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3a5615f0e2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3a5615f0e2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 Heart Problems: ECG &amp; PCG miss heart problems that are not consistently present or have intermittent Symptoms. For Eg.Arrhythmias where heartbeat is irregular.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Requires a Specialist such as a cardiologist to interpret to data from an ECG or PCG.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Equipment is costly: ECG equipment is expensive and difficult to maintain and is not currently portable which makes it less accessible at low income areas.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PCG diagnosis alone is not reliable: PCG has limited sensitivity so it is not always able to detect subtle changes in heart sounds which make it less reliable.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Patient Factors: Obesity , lung disease, chest deformities can </a:t>
            </a:r>
            <a:r>
              <a:rPr lang="en"/>
              <a:t>affect</a:t>
            </a:r>
            <a:r>
              <a:rPr lang="en"/>
              <a:t> the quality of results.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2c58c1b1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2c58c1b1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 Heart Problems: ECG &amp; PCG miss heart problems that are not consistently present or have intermittent Symptoms. For Eg.Arrhythmias where heartbeat is irregular.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Requires a Specialist such as a cardiologist to interpret to data from an ECG or PCG.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Equipment is costly: ECG equipment is expensive and difficult to maintain and is not currently portable which makes it less accessible at low income areas.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PCG diagnosis alone is not reliable: PCG has limited sensitivity so it is not always able to detect subtle changes in heart sounds which make it less reliable.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Patient Factors: Obesity , lung disease, chest deformities can </a:t>
            </a:r>
            <a:r>
              <a:rPr lang="en"/>
              <a:t>affect</a:t>
            </a:r>
            <a:r>
              <a:rPr lang="en"/>
              <a:t> the quality of results.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d5ba89c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1d5ba89c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s://newsroom.heart.org/news/ai-may-accurately-detect-heart-valve-disease-and-predict-cardiovascular-risk" TargetMode="External"/><Relationship Id="rId4" Type="http://schemas.openxmlformats.org/officeDocument/2006/relationships/hyperlink" Target="https://www.nxp.com/docs/en/user-guide/UM10204.pdf" TargetMode="External"/><Relationship Id="rId5" Type="http://schemas.openxmlformats.org/officeDocument/2006/relationships/hyperlink" Target="https://espressif-docs.readthedocs-hosted.com/projects/arduino-esp32/en/latest/tutorials/io_mux.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1843925" y="1483200"/>
            <a:ext cx="5577000" cy="141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solidFill>
                  <a:srgbClr val="1E1E1E"/>
                </a:solidFill>
                <a:latin typeface="Poppins"/>
                <a:ea typeface="Poppins"/>
                <a:cs typeface="Poppins"/>
                <a:sym typeface="Poppins"/>
              </a:rPr>
              <a:t>                   </a:t>
            </a:r>
            <a:r>
              <a:rPr b="1" lang="en" sz="3600">
                <a:solidFill>
                  <a:srgbClr val="1E1E1E"/>
                </a:solidFill>
                <a:latin typeface="Poppins"/>
                <a:ea typeface="Poppins"/>
                <a:cs typeface="Poppins"/>
                <a:sym typeface="Poppins"/>
              </a:rPr>
              <a:t>Cairdio </a:t>
            </a:r>
            <a:endParaRPr b="1" sz="3600">
              <a:solidFill>
                <a:srgbClr val="1E1E1E"/>
              </a:solidFill>
              <a:latin typeface="Poppins"/>
              <a:ea typeface="Poppins"/>
              <a:cs typeface="Poppins"/>
              <a:sym typeface="Poppins"/>
            </a:endParaRPr>
          </a:p>
        </p:txBody>
      </p:sp>
      <p:sp>
        <p:nvSpPr>
          <p:cNvPr id="87" name="Google Shape;87;p13"/>
          <p:cNvSpPr txBox="1"/>
          <p:nvPr>
            <p:ph idx="1" type="subTitle"/>
          </p:nvPr>
        </p:nvSpPr>
        <p:spPr>
          <a:xfrm>
            <a:off x="1420925" y="2971325"/>
            <a:ext cx="7387500" cy="414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58"/>
              <a:buNone/>
            </a:pPr>
            <a:r>
              <a:rPr lang="en" sz="1985">
                <a:solidFill>
                  <a:srgbClr val="1E1E1E"/>
                </a:solidFill>
                <a:latin typeface="Poppins"/>
                <a:ea typeface="Poppins"/>
                <a:cs typeface="Poppins"/>
                <a:sym typeface="Poppins"/>
              </a:rPr>
              <a:t>S</a:t>
            </a:r>
            <a:r>
              <a:rPr lang="en" sz="1985">
                <a:solidFill>
                  <a:srgbClr val="1E1E1E"/>
                </a:solidFill>
                <a:latin typeface="Poppins"/>
                <a:ea typeface="Poppins"/>
                <a:cs typeface="Poppins"/>
                <a:sym typeface="Poppins"/>
              </a:rPr>
              <a:t>aif Khan , Ye Zhou</a:t>
            </a:r>
            <a:r>
              <a:rPr lang="en" sz="1985">
                <a:solidFill>
                  <a:srgbClr val="1E1E1E"/>
                </a:solidFill>
                <a:latin typeface="Poppins"/>
                <a:ea typeface="Poppins"/>
                <a:cs typeface="Poppins"/>
                <a:sym typeface="Poppins"/>
              </a:rPr>
              <a:t>, Rohitaa Ravikumar, Jade Huang</a:t>
            </a:r>
            <a:endParaRPr sz="1985">
              <a:solidFill>
                <a:srgbClr val="000000"/>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87900" y="571500"/>
            <a:ext cx="8368200" cy="58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rgbClr val="1E1E1E"/>
                </a:solidFill>
                <a:highlight>
                  <a:schemeClr val="lt1"/>
                </a:highlight>
              </a:rPr>
              <a:t>OUR PROPOSED SOLUTION</a:t>
            </a:r>
            <a:endParaRPr sz="2200">
              <a:solidFill>
                <a:srgbClr val="1E1E1E"/>
              </a:solidFill>
              <a:highlight>
                <a:schemeClr val="lt1"/>
              </a:highlight>
            </a:endParaRPr>
          </a:p>
        </p:txBody>
      </p:sp>
      <p:sp>
        <p:nvSpPr>
          <p:cNvPr id="147" name="Google Shape;147;p22"/>
          <p:cNvSpPr txBox="1"/>
          <p:nvPr>
            <p:ph idx="4294967295" type="body"/>
          </p:nvPr>
        </p:nvSpPr>
        <p:spPr>
          <a:xfrm>
            <a:off x="387900" y="1399025"/>
            <a:ext cx="8561100" cy="358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E1E1E"/>
                </a:solidFill>
                <a:latin typeface="Poppins"/>
                <a:ea typeface="Poppins"/>
                <a:cs typeface="Poppins"/>
                <a:sym typeface="Poppins"/>
              </a:rPr>
              <a:t>Cairdio</a:t>
            </a:r>
            <a:r>
              <a:rPr lang="en">
                <a:solidFill>
                  <a:srgbClr val="1E1E1E"/>
                </a:solidFill>
                <a:latin typeface="Poppins"/>
                <a:ea typeface="Poppins"/>
                <a:cs typeface="Poppins"/>
                <a:sym typeface="Poppins"/>
              </a:rPr>
              <a:t>: </a:t>
            </a:r>
            <a:endParaRPr>
              <a:solidFill>
                <a:srgbClr val="1E1E1E"/>
              </a:solidFill>
              <a:latin typeface="Poppins"/>
              <a:ea typeface="Poppins"/>
              <a:cs typeface="Poppins"/>
              <a:sym typeface="Poppins"/>
            </a:endParaRPr>
          </a:p>
          <a:p>
            <a:pPr indent="-311150" lvl="0" marL="457200" rtl="0" algn="l">
              <a:lnSpc>
                <a:spcPct val="105000"/>
              </a:lnSpc>
              <a:spcBef>
                <a:spcPts val="0"/>
              </a:spcBef>
              <a:spcAft>
                <a:spcPts val="0"/>
              </a:spcAft>
              <a:buClr>
                <a:srgbClr val="1E1E1E"/>
              </a:buClr>
              <a:buSzPts val="1300"/>
              <a:buFont typeface="Poppins"/>
              <a:buChar char="●"/>
            </a:pPr>
            <a:r>
              <a:rPr lang="en">
                <a:solidFill>
                  <a:srgbClr val="1E1E1E"/>
                </a:solidFill>
                <a:latin typeface="Poppins"/>
                <a:ea typeface="Poppins"/>
                <a:cs typeface="Poppins"/>
                <a:sym typeface="Poppins"/>
              </a:rPr>
              <a:t>Uses Nordic NRF5340 SOC with Bluetooth</a:t>
            </a:r>
            <a:endParaRPr>
              <a:solidFill>
                <a:srgbClr val="1E1E1E"/>
              </a:solidFill>
              <a:latin typeface="Poppins"/>
              <a:ea typeface="Poppins"/>
              <a:cs typeface="Poppins"/>
              <a:sym typeface="Poppins"/>
            </a:endParaRPr>
          </a:p>
          <a:p>
            <a:pPr indent="-311150" lvl="0" marL="457200" rtl="0" algn="l">
              <a:lnSpc>
                <a:spcPct val="105000"/>
              </a:lnSpc>
              <a:spcBef>
                <a:spcPts val="0"/>
              </a:spcBef>
              <a:spcAft>
                <a:spcPts val="0"/>
              </a:spcAft>
              <a:buClr>
                <a:srgbClr val="1E1E1E"/>
              </a:buClr>
              <a:buSzPts val="1300"/>
              <a:buFont typeface="Poppins"/>
              <a:buChar char="●"/>
            </a:pPr>
            <a:r>
              <a:rPr lang="en">
                <a:solidFill>
                  <a:srgbClr val="1E1E1E"/>
                </a:solidFill>
                <a:latin typeface="Poppins"/>
                <a:ea typeface="Poppins"/>
                <a:cs typeface="Poppins"/>
                <a:sym typeface="Poppins"/>
              </a:rPr>
              <a:t>Collect heart beat data at </a:t>
            </a:r>
            <a:r>
              <a:rPr lang="en">
                <a:solidFill>
                  <a:srgbClr val="1E1E1E"/>
                </a:solidFill>
                <a:latin typeface="Poppins"/>
                <a:ea typeface="Poppins"/>
                <a:cs typeface="Poppins"/>
                <a:sym typeface="Poppins"/>
              </a:rPr>
              <a:t>4 “doctor preferred” auscultation points using 4 microphones. </a:t>
            </a:r>
            <a:endParaRPr>
              <a:solidFill>
                <a:srgbClr val="1E1E1E"/>
              </a:solidFill>
              <a:latin typeface="Poppins"/>
              <a:ea typeface="Poppins"/>
              <a:cs typeface="Poppins"/>
              <a:sym typeface="Poppins"/>
            </a:endParaRPr>
          </a:p>
          <a:p>
            <a:pPr indent="-311150" lvl="0" marL="457200" rtl="0" algn="l">
              <a:lnSpc>
                <a:spcPct val="105000"/>
              </a:lnSpc>
              <a:spcBef>
                <a:spcPts val="0"/>
              </a:spcBef>
              <a:spcAft>
                <a:spcPts val="0"/>
              </a:spcAft>
              <a:buClr>
                <a:srgbClr val="1E1E1E"/>
              </a:buClr>
              <a:buSzPts val="1300"/>
              <a:buFont typeface="Poppins"/>
              <a:buChar char="●"/>
            </a:pPr>
            <a:r>
              <a:rPr lang="en">
                <a:solidFill>
                  <a:srgbClr val="1E1E1E"/>
                </a:solidFill>
                <a:latin typeface="Poppins"/>
                <a:ea typeface="Poppins"/>
                <a:cs typeface="Poppins"/>
                <a:sym typeface="Poppins"/>
              </a:rPr>
              <a:t>Data is collected over a period of 10 continuous seconds and transfers data using Bluetooth. </a:t>
            </a:r>
            <a:endParaRPr>
              <a:solidFill>
                <a:srgbClr val="1E1E1E"/>
              </a:solidFill>
              <a:latin typeface="Poppins"/>
              <a:ea typeface="Poppins"/>
              <a:cs typeface="Poppins"/>
              <a:sym typeface="Poppins"/>
            </a:endParaRPr>
          </a:p>
          <a:p>
            <a:pPr indent="-311150" lvl="0" marL="457200" rtl="0" algn="l">
              <a:lnSpc>
                <a:spcPct val="105000"/>
              </a:lnSpc>
              <a:spcBef>
                <a:spcPts val="0"/>
              </a:spcBef>
              <a:spcAft>
                <a:spcPts val="0"/>
              </a:spcAft>
              <a:buClr>
                <a:srgbClr val="1E1E1E"/>
              </a:buClr>
              <a:buSzPts val="1300"/>
              <a:buFont typeface="Poppins"/>
              <a:buChar char="●"/>
            </a:pPr>
            <a:r>
              <a:rPr lang="en">
                <a:solidFill>
                  <a:srgbClr val="1E1E1E"/>
                </a:solidFill>
                <a:latin typeface="Poppins"/>
                <a:ea typeface="Poppins"/>
                <a:cs typeface="Poppins"/>
                <a:sym typeface="Poppins"/>
              </a:rPr>
              <a:t>Noise Identification in the PCG signal to improve signal quality.</a:t>
            </a:r>
            <a:endParaRPr>
              <a:solidFill>
                <a:srgbClr val="1E1E1E"/>
              </a:solidFill>
              <a:latin typeface="Poppins"/>
              <a:ea typeface="Poppins"/>
              <a:cs typeface="Poppins"/>
              <a:sym typeface="Poppins"/>
            </a:endParaRPr>
          </a:p>
          <a:p>
            <a:pPr indent="0" lvl="0" marL="0" rtl="0" algn="l">
              <a:lnSpc>
                <a:spcPct val="105000"/>
              </a:lnSpc>
              <a:spcBef>
                <a:spcPts val="1200"/>
              </a:spcBef>
              <a:spcAft>
                <a:spcPts val="0"/>
              </a:spcAft>
              <a:buNone/>
            </a:pPr>
            <a:r>
              <a:rPr b="1" lang="en">
                <a:solidFill>
                  <a:srgbClr val="1E1E1E"/>
                </a:solidFill>
                <a:highlight>
                  <a:schemeClr val="lt1"/>
                </a:highlight>
                <a:latin typeface="Poppins"/>
                <a:ea typeface="Poppins"/>
                <a:cs typeface="Poppins"/>
                <a:sym typeface="Poppins"/>
              </a:rPr>
              <a:t>Our Solution: Enhance existing Cairdio Device </a:t>
            </a:r>
            <a:endParaRPr b="1">
              <a:solidFill>
                <a:srgbClr val="1E1E1E"/>
              </a:solidFill>
              <a:highlight>
                <a:schemeClr val="lt1"/>
              </a:highlight>
              <a:latin typeface="Poppins"/>
              <a:ea typeface="Poppins"/>
              <a:cs typeface="Poppins"/>
              <a:sym typeface="Poppins"/>
            </a:endParaRPr>
          </a:p>
          <a:p>
            <a:pPr indent="-311150" lvl="0" marL="457200" rtl="0" algn="l">
              <a:lnSpc>
                <a:spcPct val="105000"/>
              </a:lnSpc>
              <a:spcBef>
                <a:spcPts val="1200"/>
              </a:spcBef>
              <a:spcAft>
                <a:spcPts val="0"/>
              </a:spcAft>
              <a:buClr>
                <a:srgbClr val="1E1E1E"/>
              </a:buClr>
              <a:buSzPts val="1300"/>
              <a:buFont typeface="Poppins"/>
              <a:buChar char="●"/>
            </a:pPr>
            <a:r>
              <a:rPr lang="en">
                <a:solidFill>
                  <a:srgbClr val="1E1E1E"/>
                </a:solidFill>
                <a:highlight>
                  <a:schemeClr val="lt1"/>
                </a:highlight>
                <a:latin typeface="Poppins"/>
                <a:ea typeface="Poppins"/>
                <a:cs typeface="Poppins"/>
                <a:sym typeface="Poppins"/>
              </a:rPr>
              <a:t>Use ESP32-S3-WROOM-2 with Bluetooth and WIFI capabilities</a:t>
            </a:r>
            <a:endParaRPr>
              <a:solidFill>
                <a:srgbClr val="1E1E1E"/>
              </a:solidFill>
              <a:highlight>
                <a:schemeClr val="lt1"/>
              </a:highlight>
              <a:latin typeface="Poppins"/>
              <a:ea typeface="Poppins"/>
              <a:cs typeface="Poppins"/>
              <a:sym typeface="Poppins"/>
            </a:endParaRPr>
          </a:p>
          <a:p>
            <a:pPr indent="-311150" lvl="0" marL="457200" rtl="0" algn="l">
              <a:lnSpc>
                <a:spcPct val="105000"/>
              </a:lnSpc>
              <a:spcBef>
                <a:spcPts val="0"/>
              </a:spcBef>
              <a:spcAft>
                <a:spcPts val="0"/>
              </a:spcAft>
              <a:buClr>
                <a:srgbClr val="1E1E1E"/>
              </a:buClr>
              <a:buSzPts val="1300"/>
              <a:buFont typeface="Poppins"/>
              <a:buChar char="●"/>
            </a:pPr>
            <a:r>
              <a:rPr lang="en">
                <a:solidFill>
                  <a:srgbClr val="1E1E1E"/>
                </a:solidFill>
                <a:highlight>
                  <a:schemeClr val="lt1"/>
                </a:highlight>
                <a:latin typeface="Poppins"/>
                <a:ea typeface="Poppins"/>
                <a:cs typeface="Poppins"/>
                <a:sym typeface="Poppins"/>
              </a:rPr>
              <a:t>Use FPGA for high speed heartbeat data sampling and throughput from the microphones.</a:t>
            </a:r>
            <a:endParaRPr>
              <a:solidFill>
                <a:srgbClr val="1E1E1E"/>
              </a:solidFill>
              <a:highlight>
                <a:schemeClr val="lt1"/>
              </a:highlight>
              <a:latin typeface="Poppins"/>
              <a:ea typeface="Poppins"/>
              <a:cs typeface="Poppins"/>
              <a:sym typeface="Poppins"/>
            </a:endParaRPr>
          </a:p>
          <a:p>
            <a:pPr indent="-311150" lvl="0" marL="457200" rtl="0" algn="l">
              <a:lnSpc>
                <a:spcPct val="105000"/>
              </a:lnSpc>
              <a:spcBef>
                <a:spcPts val="0"/>
              </a:spcBef>
              <a:spcAft>
                <a:spcPts val="0"/>
              </a:spcAft>
              <a:buClr>
                <a:srgbClr val="1E1E1E"/>
              </a:buClr>
              <a:buSzPts val="1300"/>
              <a:buFont typeface="Poppins"/>
              <a:buChar char="●"/>
            </a:pPr>
            <a:r>
              <a:rPr lang="en">
                <a:solidFill>
                  <a:srgbClr val="1E1E1E"/>
                </a:solidFill>
                <a:highlight>
                  <a:schemeClr val="lt1"/>
                </a:highlight>
                <a:latin typeface="Poppins"/>
                <a:ea typeface="Poppins"/>
                <a:cs typeface="Poppins"/>
                <a:sym typeface="Poppins"/>
              </a:rPr>
              <a:t>WIFI module will enable users to transfer data to cloud.</a:t>
            </a:r>
            <a:endParaRPr>
              <a:solidFill>
                <a:srgbClr val="1E1E1E"/>
              </a:solidFill>
              <a:highlight>
                <a:schemeClr val="lt1"/>
              </a:highlight>
              <a:latin typeface="Poppins"/>
              <a:ea typeface="Poppins"/>
              <a:cs typeface="Poppins"/>
              <a:sym typeface="Poppins"/>
            </a:endParaRPr>
          </a:p>
          <a:p>
            <a:pPr indent="-311150" lvl="0" marL="457200" rtl="0" algn="l">
              <a:lnSpc>
                <a:spcPct val="105000"/>
              </a:lnSpc>
              <a:spcBef>
                <a:spcPts val="0"/>
              </a:spcBef>
              <a:spcAft>
                <a:spcPts val="0"/>
              </a:spcAft>
              <a:buClr>
                <a:srgbClr val="1E1E1E"/>
              </a:buClr>
              <a:buSzPts val="1300"/>
              <a:buFont typeface="Poppins"/>
              <a:buChar char="●"/>
            </a:pPr>
            <a:r>
              <a:rPr lang="en">
                <a:solidFill>
                  <a:srgbClr val="1E1E1E"/>
                </a:solidFill>
                <a:highlight>
                  <a:schemeClr val="lt1"/>
                </a:highlight>
                <a:latin typeface="Poppins"/>
                <a:ea typeface="Poppins"/>
                <a:cs typeface="Poppins"/>
                <a:sym typeface="Poppins"/>
              </a:rPr>
              <a:t>Automates the preprocessing step of identifying noise in the signal for further processing.</a:t>
            </a:r>
            <a:endParaRPr>
              <a:solidFill>
                <a:srgbClr val="1E1E1E"/>
              </a:solidFill>
              <a:highlight>
                <a:schemeClr val="lt1"/>
              </a:highlight>
              <a:latin typeface="Poppins"/>
              <a:ea typeface="Poppins"/>
              <a:cs typeface="Poppins"/>
              <a:sym typeface="Poppins"/>
            </a:endParaRPr>
          </a:p>
          <a:p>
            <a:pPr indent="0" lvl="0" marL="457200" rtl="0" algn="l">
              <a:lnSpc>
                <a:spcPct val="105000"/>
              </a:lnSpc>
              <a:spcBef>
                <a:spcPts val="1200"/>
              </a:spcBef>
              <a:spcAft>
                <a:spcPts val="1200"/>
              </a:spcAft>
              <a:buNone/>
            </a:pPr>
            <a:r>
              <a:t/>
            </a:r>
            <a:endParaRPr>
              <a:solidFill>
                <a:srgbClr val="1E1E1E"/>
              </a:solidFill>
              <a:highlight>
                <a:schemeClr val="lt1"/>
              </a:highlight>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87900" y="490025"/>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highlight>
                  <a:schemeClr val="lt1"/>
                </a:highlight>
              </a:rPr>
              <a:t>IMPLEMENTATION</a:t>
            </a:r>
            <a:endParaRPr>
              <a:solidFill>
                <a:srgbClr val="1E1E1E"/>
              </a:solidFill>
              <a:highlight>
                <a:schemeClr val="lt1"/>
              </a:highlight>
            </a:endParaRPr>
          </a:p>
        </p:txBody>
      </p:sp>
      <p:sp>
        <p:nvSpPr>
          <p:cNvPr id="153" name="Google Shape;153;p23"/>
          <p:cNvSpPr txBox="1"/>
          <p:nvPr>
            <p:ph idx="4294967295" type="body"/>
          </p:nvPr>
        </p:nvSpPr>
        <p:spPr>
          <a:xfrm>
            <a:off x="432600" y="1341875"/>
            <a:ext cx="8278800" cy="3652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1E1E1E"/>
              </a:buClr>
              <a:buSzPts val="1600"/>
              <a:buChar char="●"/>
            </a:pPr>
            <a:r>
              <a:rPr lang="en" sz="1600">
                <a:solidFill>
                  <a:srgbClr val="1E1E1E"/>
                </a:solidFill>
              </a:rPr>
              <a:t>Our Team is working on both hardware and software implementation of Cairdio:</a:t>
            </a:r>
            <a:endParaRPr sz="1600">
              <a:solidFill>
                <a:srgbClr val="1E1E1E"/>
              </a:solidFill>
            </a:endParaRPr>
          </a:p>
          <a:p>
            <a:pPr indent="0" lvl="0" marL="914400" rtl="0" algn="l">
              <a:spcBef>
                <a:spcPts val="0"/>
              </a:spcBef>
              <a:spcAft>
                <a:spcPts val="0"/>
              </a:spcAft>
              <a:buNone/>
            </a:pPr>
            <a:r>
              <a:t/>
            </a:r>
            <a:endParaRPr sz="1600">
              <a:solidFill>
                <a:srgbClr val="1E1E1E"/>
              </a:solidFill>
            </a:endParaRPr>
          </a:p>
          <a:p>
            <a:pPr indent="-330200" lvl="1" marL="914400" rtl="0" algn="l">
              <a:spcBef>
                <a:spcPts val="0"/>
              </a:spcBef>
              <a:spcAft>
                <a:spcPts val="0"/>
              </a:spcAft>
              <a:buClr>
                <a:srgbClr val="1E1E1E"/>
              </a:buClr>
              <a:buSzPts val="1600"/>
              <a:buChar char="○"/>
            </a:pPr>
            <a:r>
              <a:rPr lang="en" sz="1600">
                <a:solidFill>
                  <a:srgbClr val="1E1E1E"/>
                </a:solidFill>
              </a:rPr>
              <a:t>Rohitaa Ravikumar (AI) → Corrupted Segment Detection</a:t>
            </a:r>
            <a:endParaRPr sz="1600">
              <a:solidFill>
                <a:srgbClr val="1E1E1E"/>
              </a:solidFill>
            </a:endParaRPr>
          </a:p>
          <a:p>
            <a:pPr indent="0" lvl="0" marL="914400" rtl="0" algn="l">
              <a:spcBef>
                <a:spcPts val="0"/>
              </a:spcBef>
              <a:spcAft>
                <a:spcPts val="0"/>
              </a:spcAft>
              <a:buNone/>
            </a:pPr>
            <a:r>
              <a:t/>
            </a:r>
            <a:endParaRPr sz="1600">
              <a:solidFill>
                <a:srgbClr val="1E1E1E"/>
              </a:solidFill>
            </a:endParaRPr>
          </a:p>
          <a:p>
            <a:pPr indent="-330200" lvl="1" marL="914400" rtl="0" algn="l">
              <a:spcBef>
                <a:spcPts val="0"/>
              </a:spcBef>
              <a:spcAft>
                <a:spcPts val="0"/>
              </a:spcAft>
              <a:buClr>
                <a:srgbClr val="1E1E1E"/>
              </a:buClr>
              <a:buSzPts val="1600"/>
              <a:buChar char="○"/>
            </a:pPr>
            <a:r>
              <a:rPr lang="en" sz="1600">
                <a:solidFill>
                  <a:srgbClr val="1E1E1E"/>
                </a:solidFill>
              </a:rPr>
              <a:t>Ye Zhou (FPGA Implementation) → </a:t>
            </a:r>
            <a:r>
              <a:rPr lang="en" sz="1600">
                <a:solidFill>
                  <a:srgbClr val="1E1E1E"/>
                </a:solidFill>
              </a:rPr>
              <a:t>FPGA real time audio processing on Zedboard</a:t>
            </a:r>
            <a:endParaRPr sz="1600">
              <a:solidFill>
                <a:srgbClr val="1E1E1E"/>
              </a:solidFill>
            </a:endParaRPr>
          </a:p>
          <a:p>
            <a:pPr indent="0" lvl="0" marL="914400" rtl="0" algn="l">
              <a:spcBef>
                <a:spcPts val="0"/>
              </a:spcBef>
              <a:spcAft>
                <a:spcPts val="0"/>
              </a:spcAft>
              <a:buNone/>
            </a:pPr>
            <a:r>
              <a:t/>
            </a:r>
            <a:endParaRPr sz="1600">
              <a:solidFill>
                <a:srgbClr val="1E1E1E"/>
              </a:solidFill>
            </a:endParaRPr>
          </a:p>
          <a:p>
            <a:pPr indent="-330200" lvl="1" marL="914400" rtl="0" algn="l">
              <a:spcBef>
                <a:spcPts val="0"/>
              </a:spcBef>
              <a:spcAft>
                <a:spcPts val="0"/>
              </a:spcAft>
              <a:buClr>
                <a:srgbClr val="1E1E1E"/>
              </a:buClr>
              <a:buSzPts val="1600"/>
              <a:buChar char="○"/>
            </a:pPr>
            <a:r>
              <a:rPr lang="en" sz="1600">
                <a:solidFill>
                  <a:srgbClr val="1E1E1E"/>
                </a:solidFill>
              </a:rPr>
              <a:t>Saif Khan (PCB Design) → Design a PCB that interfaces specifically with the Zynq 7000 FPGA on the Zedboard and initiate communication.</a:t>
            </a:r>
            <a:endParaRPr sz="1600">
              <a:solidFill>
                <a:srgbClr val="1E1E1E"/>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647250" y="5553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Implementation</a:t>
            </a:r>
            <a:endParaRPr/>
          </a:p>
        </p:txBody>
      </p:sp>
      <p:sp>
        <p:nvSpPr>
          <p:cNvPr id="159" name="Google Shape;159;p24"/>
          <p:cNvSpPr txBox="1"/>
          <p:nvPr/>
        </p:nvSpPr>
        <p:spPr>
          <a:xfrm>
            <a:off x="695200" y="1637000"/>
            <a:ext cx="7750500" cy="2900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accent1"/>
              </a:buClr>
              <a:buSzPts val="1700"/>
              <a:buFont typeface="Lato"/>
              <a:buChar char="●"/>
            </a:pPr>
            <a:r>
              <a:rPr lang="en" sz="1700">
                <a:solidFill>
                  <a:schemeClr val="accent1"/>
                </a:solidFill>
                <a:latin typeface="Lato"/>
                <a:ea typeface="Lato"/>
                <a:cs typeface="Lato"/>
                <a:sym typeface="Lato"/>
              </a:rPr>
              <a:t>Dataset</a:t>
            </a:r>
            <a:endParaRPr sz="1700">
              <a:solidFill>
                <a:schemeClr val="accent1"/>
              </a:solidFill>
              <a:latin typeface="Lato"/>
              <a:ea typeface="Lato"/>
              <a:cs typeface="Lato"/>
              <a:sym typeface="Lato"/>
            </a:endParaRPr>
          </a:p>
          <a:p>
            <a:pPr indent="-336550" lvl="0" marL="457200" rtl="0" algn="l">
              <a:spcBef>
                <a:spcPts val="0"/>
              </a:spcBef>
              <a:spcAft>
                <a:spcPts val="0"/>
              </a:spcAft>
              <a:buClr>
                <a:schemeClr val="accent1"/>
              </a:buClr>
              <a:buSzPts val="1700"/>
              <a:buFont typeface="Lato"/>
              <a:buChar char="●"/>
            </a:pPr>
            <a:r>
              <a:rPr lang="en" sz="1700">
                <a:solidFill>
                  <a:schemeClr val="accent1"/>
                </a:solidFill>
                <a:latin typeface="Lato"/>
                <a:ea typeface="Lato"/>
                <a:cs typeface="Lato"/>
                <a:sym typeface="Lato"/>
              </a:rPr>
              <a:t>Data Preprocessing</a:t>
            </a:r>
            <a:endParaRPr sz="1700">
              <a:solidFill>
                <a:schemeClr val="accent1"/>
              </a:solidFill>
              <a:latin typeface="Lato"/>
              <a:ea typeface="Lato"/>
              <a:cs typeface="Lato"/>
              <a:sym typeface="Lato"/>
            </a:endParaRPr>
          </a:p>
          <a:p>
            <a:pPr indent="-336550" lvl="0" marL="457200" rtl="0" algn="l">
              <a:spcBef>
                <a:spcPts val="0"/>
              </a:spcBef>
              <a:spcAft>
                <a:spcPts val="0"/>
              </a:spcAft>
              <a:buClr>
                <a:schemeClr val="accent1"/>
              </a:buClr>
              <a:buSzPts val="1700"/>
              <a:buFont typeface="Lato"/>
              <a:buChar char="●"/>
            </a:pPr>
            <a:r>
              <a:rPr lang="en" sz="1700">
                <a:solidFill>
                  <a:schemeClr val="accent1"/>
                </a:solidFill>
                <a:latin typeface="Lato"/>
                <a:ea typeface="Lato"/>
                <a:cs typeface="Lato"/>
                <a:sym typeface="Lato"/>
              </a:rPr>
              <a:t>Proposed Algorithm</a:t>
            </a:r>
            <a:endParaRPr sz="1700">
              <a:solidFill>
                <a:schemeClr val="accent1"/>
              </a:solidFill>
              <a:latin typeface="Lato"/>
              <a:ea typeface="Lato"/>
              <a:cs typeface="Lato"/>
              <a:sym typeface="Lato"/>
            </a:endParaRPr>
          </a:p>
          <a:p>
            <a:pPr indent="-336550" lvl="0" marL="457200" rtl="0" algn="l">
              <a:spcBef>
                <a:spcPts val="0"/>
              </a:spcBef>
              <a:spcAft>
                <a:spcPts val="0"/>
              </a:spcAft>
              <a:buClr>
                <a:schemeClr val="accent1"/>
              </a:buClr>
              <a:buSzPts val="1700"/>
              <a:buFont typeface="Lato"/>
              <a:buChar char="●"/>
            </a:pPr>
            <a:r>
              <a:rPr lang="en" sz="1700">
                <a:solidFill>
                  <a:schemeClr val="accent1"/>
                </a:solidFill>
                <a:latin typeface="Lato"/>
                <a:ea typeface="Lato"/>
                <a:cs typeface="Lato"/>
                <a:sym typeface="Lato"/>
              </a:rPr>
              <a:t>Output</a:t>
            </a:r>
            <a:endParaRPr sz="1700">
              <a:solidFill>
                <a:schemeClr val="accent1"/>
              </a:solidFill>
              <a:latin typeface="Lato"/>
              <a:ea typeface="Lato"/>
              <a:cs typeface="Lato"/>
              <a:sym typeface="Lato"/>
            </a:endParaRPr>
          </a:p>
          <a:p>
            <a:pPr indent="-336550" lvl="0" marL="457200" rtl="0" algn="l">
              <a:spcBef>
                <a:spcPts val="0"/>
              </a:spcBef>
              <a:spcAft>
                <a:spcPts val="0"/>
              </a:spcAft>
              <a:buClr>
                <a:schemeClr val="accent1"/>
              </a:buClr>
              <a:buSzPts val="1700"/>
              <a:buFont typeface="Lato"/>
              <a:buChar char="●"/>
            </a:pPr>
            <a:r>
              <a:rPr lang="en" sz="1700">
                <a:solidFill>
                  <a:schemeClr val="accent1"/>
                </a:solidFill>
                <a:latin typeface="Lato"/>
                <a:ea typeface="Lato"/>
                <a:cs typeface="Lato"/>
                <a:sym typeface="Lato"/>
              </a:rPr>
              <a:t>Final Result</a:t>
            </a:r>
            <a:endParaRPr sz="17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638025" y="564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E1E1E"/>
                </a:solidFill>
              </a:rPr>
              <a:t>Dataset</a:t>
            </a:r>
            <a:endParaRPr>
              <a:solidFill>
                <a:srgbClr val="1E1E1E"/>
              </a:solidFill>
            </a:endParaRPr>
          </a:p>
        </p:txBody>
      </p:sp>
      <p:sp>
        <p:nvSpPr>
          <p:cNvPr id="165" name="Google Shape;165;p25"/>
          <p:cNvSpPr txBox="1"/>
          <p:nvPr>
            <p:ph idx="1" type="body"/>
          </p:nvPr>
        </p:nvSpPr>
        <p:spPr>
          <a:xfrm>
            <a:off x="729450" y="1513325"/>
            <a:ext cx="7688700" cy="282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chemeClr val="dk2"/>
                </a:solidFill>
              </a:rPr>
              <a:t>PhysioNet Challenge 2022</a:t>
            </a:r>
            <a:endParaRPr b="1" sz="1400">
              <a:solidFill>
                <a:schemeClr val="dk2"/>
              </a:solidFill>
            </a:endParaRPr>
          </a:p>
          <a:p>
            <a:pPr indent="-317500" lvl="0" marL="457200" rtl="0" algn="l">
              <a:spcBef>
                <a:spcPts val="1200"/>
              </a:spcBef>
              <a:spcAft>
                <a:spcPts val="0"/>
              </a:spcAft>
              <a:buClr>
                <a:schemeClr val="dk2"/>
              </a:buClr>
              <a:buSzPts val="1400"/>
              <a:buChar char="●"/>
            </a:pPr>
            <a:r>
              <a:rPr lang="en" sz="1400">
                <a:solidFill>
                  <a:schemeClr val="dk2"/>
                </a:solidFill>
              </a:rPr>
              <a:t>Comprehensive PCG dataset for cardiac murmur analysis</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Diverse data from different cardiac regions</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Human-expert labeled </a:t>
            </a:r>
            <a:endParaRPr>
              <a:solidFill>
                <a:srgbClr val="1E1E1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638000" y="541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E1E1E"/>
                </a:solidFill>
              </a:rPr>
              <a:t>Data Preprocessing </a:t>
            </a:r>
            <a:endParaRPr>
              <a:solidFill>
                <a:srgbClr val="1E1E1E"/>
              </a:solidFill>
            </a:endParaRPr>
          </a:p>
        </p:txBody>
      </p:sp>
      <p:sp>
        <p:nvSpPr>
          <p:cNvPr id="171" name="Google Shape;171;p26"/>
          <p:cNvSpPr txBox="1"/>
          <p:nvPr>
            <p:ph idx="1" type="body"/>
          </p:nvPr>
        </p:nvSpPr>
        <p:spPr>
          <a:xfrm>
            <a:off x="729450" y="1650500"/>
            <a:ext cx="7688700" cy="267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2"/>
                </a:solidFill>
              </a:rPr>
              <a:t>P</a:t>
            </a:r>
            <a:r>
              <a:rPr lang="en" sz="1400">
                <a:solidFill>
                  <a:schemeClr val="dk2"/>
                </a:solidFill>
              </a:rPr>
              <a:t>reprocessing is crucial for optimizing heart sound signals, ensuring data quality for meaningful analysis.</a:t>
            </a:r>
            <a:endParaRPr sz="1400">
              <a:solidFill>
                <a:schemeClr val="dk2"/>
              </a:solidFill>
            </a:endParaRPr>
          </a:p>
          <a:p>
            <a:pPr indent="0" lvl="0" marL="0" rtl="0" algn="l">
              <a:spcBef>
                <a:spcPts val="1200"/>
              </a:spcBef>
              <a:spcAft>
                <a:spcPts val="0"/>
              </a:spcAft>
              <a:buNone/>
            </a:pPr>
            <a:r>
              <a:t/>
            </a:r>
            <a:endParaRPr sz="1400">
              <a:solidFill>
                <a:schemeClr val="dk2"/>
              </a:solidFill>
            </a:endParaRPr>
          </a:p>
          <a:p>
            <a:pPr indent="0" lvl="0" marL="0" rtl="0" algn="l">
              <a:spcBef>
                <a:spcPts val="1200"/>
              </a:spcBef>
              <a:spcAft>
                <a:spcPts val="0"/>
              </a:spcAft>
              <a:buNone/>
            </a:pPr>
            <a:r>
              <a:rPr b="1" lang="en" sz="1400">
                <a:solidFill>
                  <a:schemeClr val="dk2"/>
                </a:solidFill>
              </a:rPr>
              <a:t>Step 1: </a:t>
            </a:r>
            <a:r>
              <a:rPr lang="en" sz="1400">
                <a:solidFill>
                  <a:schemeClr val="dk2"/>
                </a:solidFill>
              </a:rPr>
              <a:t>Remove spikes exceeding thrice the average amplitude.</a:t>
            </a:r>
            <a:endParaRPr sz="1400">
              <a:solidFill>
                <a:schemeClr val="dk2"/>
              </a:solidFill>
            </a:endParaRPr>
          </a:p>
          <a:p>
            <a:pPr indent="0" lvl="0" marL="0" rtl="0" algn="l">
              <a:spcBef>
                <a:spcPts val="1200"/>
              </a:spcBef>
              <a:spcAft>
                <a:spcPts val="0"/>
              </a:spcAft>
              <a:buNone/>
            </a:pPr>
            <a:r>
              <a:rPr b="1" lang="en" sz="1400">
                <a:solidFill>
                  <a:schemeClr val="dk2"/>
                </a:solidFill>
              </a:rPr>
              <a:t>Step 2:</a:t>
            </a:r>
            <a:r>
              <a:rPr lang="en" sz="1400">
                <a:solidFill>
                  <a:schemeClr val="dk2"/>
                </a:solidFill>
              </a:rPr>
              <a:t> Mitigate baseline wandering using a high-pass Butterworth filter.</a:t>
            </a:r>
            <a:endParaRPr sz="1400">
              <a:solidFill>
                <a:schemeClr val="dk2"/>
              </a:solidFill>
            </a:endParaRPr>
          </a:p>
          <a:p>
            <a:pPr indent="0" lvl="0" marL="0" rtl="0" algn="l">
              <a:spcBef>
                <a:spcPts val="1200"/>
              </a:spcBef>
              <a:spcAft>
                <a:spcPts val="0"/>
              </a:spcAft>
              <a:buNone/>
            </a:pPr>
            <a:r>
              <a:rPr b="1" lang="en" sz="1400">
                <a:solidFill>
                  <a:schemeClr val="dk2"/>
                </a:solidFill>
              </a:rPr>
              <a:t>Step 3: </a:t>
            </a:r>
            <a:r>
              <a:rPr lang="en" sz="1400">
                <a:solidFill>
                  <a:schemeClr val="dk2"/>
                </a:solidFill>
              </a:rPr>
              <a:t>Normalize the signal to ensure uniform representation of amplitudes.</a:t>
            </a:r>
            <a:endParaRPr sz="1400">
              <a:solidFill>
                <a:schemeClr val="dk2"/>
              </a:solidFil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626575" y="564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Algorithm</a:t>
            </a:r>
            <a:endParaRPr/>
          </a:p>
        </p:txBody>
      </p:sp>
      <p:sp>
        <p:nvSpPr>
          <p:cNvPr id="177" name="Google Shape;177;p27"/>
          <p:cNvSpPr txBox="1"/>
          <p:nvPr>
            <p:ph idx="1" type="body"/>
          </p:nvPr>
        </p:nvSpPr>
        <p:spPr>
          <a:xfrm>
            <a:off x="729450" y="1765150"/>
            <a:ext cx="7688700" cy="257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chemeClr val="dk2"/>
                </a:solidFill>
              </a:rPr>
              <a:t>Step 1: </a:t>
            </a:r>
            <a:r>
              <a:rPr lang="en" sz="1400">
                <a:solidFill>
                  <a:schemeClr val="dk2"/>
                </a:solidFill>
              </a:rPr>
              <a:t>The minimum window length is two cycles of the heart sound signal. </a:t>
            </a:r>
            <a:r>
              <a:rPr lang="en" sz="1400">
                <a:solidFill>
                  <a:schemeClr val="dk2"/>
                </a:solidFill>
              </a:rPr>
              <a:t>The signal is segmented into windows of a specified duration i.e., 8s. </a:t>
            </a:r>
            <a:endParaRPr sz="1400">
              <a:solidFill>
                <a:schemeClr val="dk2"/>
              </a:solidFill>
            </a:endParaRPr>
          </a:p>
          <a:p>
            <a:pPr indent="0" lvl="0" marL="0" rtl="0" algn="l">
              <a:spcBef>
                <a:spcPts val="1200"/>
              </a:spcBef>
              <a:spcAft>
                <a:spcPts val="0"/>
              </a:spcAft>
              <a:buNone/>
            </a:pPr>
            <a:r>
              <a:rPr b="1" lang="en" sz="1400">
                <a:solidFill>
                  <a:schemeClr val="dk2"/>
                </a:solidFill>
              </a:rPr>
              <a:t>Step 2:</a:t>
            </a:r>
            <a:r>
              <a:rPr lang="en" sz="1400">
                <a:solidFill>
                  <a:schemeClr val="dk2"/>
                </a:solidFill>
              </a:rPr>
              <a:t> Calculate the quality index for the windowed subsequence.</a:t>
            </a:r>
            <a:endParaRPr sz="1400">
              <a:solidFill>
                <a:schemeClr val="dk2"/>
              </a:solidFill>
            </a:endParaRPr>
          </a:p>
          <a:p>
            <a:pPr indent="0" lvl="0" marL="0" rtl="0" algn="l">
              <a:spcBef>
                <a:spcPts val="1200"/>
              </a:spcBef>
              <a:spcAft>
                <a:spcPts val="1200"/>
              </a:spcAft>
              <a:buNone/>
            </a:pPr>
            <a:r>
              <a:rPr b="1" lang="en" sz="1400">
                <a:solidFill>
                  <a:schemeClr val="dk2"/>
                </a:solidFill>
              </a:rPr>
              <a:t>Step 3: </a:t>
            </a:r>
            <a:r>
              <a:rPr lang="en" sz="1400">
                <a:solidFill>
                  <a:schemeClr val="dk2"/>
                </a:solidFill>
              </a:rPr>
              <a:t>Slide the window </a:t>
            </a:r>
            <a:r>
              <a:rPr lang="en" sz="1400">
                <a:solidFill>
                  <a:schemeClr val="dk2"/>
                </a:solidFill>
              </a:rPr>
              <a:t>with step size of 0.1s </a:t>
            </a:r>
            <a:r>
              <a:rPr lang="en" sz="1400">
                <a:solidFill>
                  <a:schemeClr val="dk2"/>
                </a:solidFill>
              </a:rPr>
              <a:t>and calculate the quality index for the next windowed subsequence until the window reaches the end of the sequence </a:t>
            </a:r>
            <a:r>
              <a:rPr lang="en" sz="1400">
                <a:solidFill>
                  <a:schemeClr val="dk2"/>
                </a:solidFill>
              </a:rPr>
              <a:t>to capture local variations.</a:t>
            </a:r>
            <a:endParaRPr sz="14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7650" y="583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 for Input Signal</a:t>
            </a:r>
            <a:endParaRPr/>
          </a:p>
        </p:txBody>
      </p:sp>
      <p:pic>
        <p:nvPicPr>
          <p:cNvPr id="183" name="Google Shape;183;p28"/>
          <p:cNvPicPr preferRelativeResize="0"/>
          <p:nvPr/>
        </p:nvPicPr>
        <p:blipFill>
          <a:blip r:embed="rId3">
            <a:alphaModFix/>
          </a:blip>
          <a:stretch>
            <a:fillRect/>
          </a:stretch>
        </p:blipFill>
        <p:spPr>
          <a:xfrm>
            <a:off x="445613" y="1536075"/>
            <a:ext cx="8252775" cy="310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613725" y="59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of the Proposed Algorithm</a:t>
            </a:r>
            <a:endParaRPr/>
          </a:p>
        </p:txBody>
      </p:sp>
      <p:pic>
        <p:nvPicPr>
          <p:cNvPr id="189" name="Google Shape;189;p29"/>
          <p:cNvPicPr preferRelativeResize="0"/>
          <p:nvPr/>
        </p:nvPicPr>
        <p:blipFill>
          <a:blip r:embed="rId3">
            <a:alphaModFix/>
          </a:blip>
          <a:stretch>
            <a:fillRect/>
          </a:stretch>
        </p:blipFill>
        <p:spPr>
          <a:xfrm>
            <a:off x="603575" y="1525525"/>
            <a:ext cx="7936857"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641875" y="497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Color Coded Input signal</a:t>
            </a:r>
            <a:endParaRPr/>
          </a:p>
        </p:txBody>
      </p:sp>
      <p:pic>
        <p:nvPicPr>
          <p:cNvPr id="195" name="Google Shape;195;p30"/>
          <p:cNvPicPr preferRelativeResize="0"/>
          <p:nvPr/>
        </p:nvPicPr>
        <p:blipFill>
          <a:blip r:embed="rId3">
            <a:alphaModFix/>
          </a:blip>
          <a:stretch>
            <a:fillRect/>
          </a:stretch>
        </p:blipFill>
        <p:spPr>
          <a:xfrm>
            <a:off x="800425" y="1330275"/>
            <a:ext cx="6650975" cy="3748674"/>
          </a:xfrm>
          <a:prstGeom prst="rect">
            <a:avLst/>
          </a:prstGeom>
          <a:noFill/>
          <a:ln>
            <a:noFill/>
          </a:ln>
        </p:spPr>
      </p:pic>
      <p:sp>
        <p:nvSpPr>
          <p:cNvPr id="196" name="Google Shape;196;p30"/>
          <p:cNvSpPr txBox="1"/>
          <p:nvPr/>
        </p:nvSpPr>
        <p:spPr>
          <a:xfrm>
            <a:off x="7634475" y="1680750"/>
            <a:ext cx="1242000" cy="10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Red - Noisy Segment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Green - Clean Segment </a:t>
            </a:r>
            <a:endParaRPr sz="13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669925" y="564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Binary Mask from Degree Peaks</a:t>
            </a:r>
            <a:endParaRPr/>
          </a:p>
        </p:txBody>
      </p:sp>
      <p:sp>
        <p:nvSpPr>
          <p:cNvPr id="202" name="Google Shape;202;p31"/>
          <p:cNvSpPr txBox="1"/>
          <p:nvPr>
            <p:ph idx="1" type="body"/>
          </p:nvPr>
        </p:nvSpPr>
        <p:spPr>
          <a:xfrm>
            <a:off x="729450" y="1569650"/>
            <a:ext cx="7688700" cy="277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solidFill>
                <a:schemeClr val="dk2"/>
              </a:solidFill>
            </a:endParaRPr>
          </a:p>
          <a:p>
            <a:pPr indent="0" lvl="0" marL="0" rtl="0" algn="l">
              <a:spcBef>
                <a:spcPts val="1200"/>
              </a:spcBef>
              <a:spcAft>
                <a:spcPts val="0"/>
              </a:spcAft>
              <a:buNone/>
            </a:pPr>
            <a:r>
              <a:rPr lang="en" sz="1400">
                <a:solidFill>
                  <a:schemeClr val="dk2"/>
                </a:solidFill>
              </a:rPr>
              <a:t>The threshold for the degree peak values to generate the binary mask is set at 35%, </a:t>
            </a:r>
            <a:endParaRPr sz="1400">
              <a:solidFill>
                <a:schemeClr val="dk2"/>
              </a:solidFill>
            </a:endParaRPr>
          </a:p>
          <a:p>
            <a:pPr indent="0" lvl="0" marL="0" rtl="0" algn="l">
              <a:spcBef>
                <a:spcPts val="1200"/>
              </a:spcBef>
              <a:spcAft>
                <a:spcPts val="0"/>
              </a:spcAft>
              <a:buNone/>
            </a:pPr>
            <a:r>
              <a:rPr lang="en" sz="1400">
                <a:solidFill>
                  <a:schemeClr val="dk2"/>
                </a:solidFill>
              </a:rPr>
              <a:t>Values below this threshold are considered noise, and those equal to or above 35% are regarded as the clean signal. </a:t>
            </a:r>
            <a:endParaRPr sz="1400">
              <a:solidFill>
                <a:schemeClr val="dk2"/>
              </a:solidFill>
            </a:endParaRPr>
          </a:p>
          <a:p>
            <a:pPr indent="0" lvl="0" marL="0" rtl="0" algn="l">
              <a:spcBef>
                <a:spcPts val="1200"/>
              </a:spcBef>
              <a:spcAft>
                <a:spcPts val="1200"/>
              </a:spcAft>
              <a:buNone/>
            </a:pPr>
            <a:r>
              <a:rPr lang="en" sz="1400">
                <a:solidFill>
                  <a:schemeClr val="dk2"/>
                </a:solidFill>
              </a:rPr>
              <a:t>Binary mask : Clean segment is denoted by 1, noisy segment is signified by 0. </a:t>
            </a:r>
            <a:endParaRPr sz="14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580875" y="564275"/>
            <a:ext cx="7688700" cy="53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rgbClr val="1E1E1E"/>
                </a:solidFill>
              </a:rPr>
              <a:t>Table of Contents</a:t>
            </a:r>
            <a:endParaRPr sz="2200">
              <a:solidFill>
                <a:srgbClr val="1E1E1E"/>
              </a:solidFill>
            </a:endParaRPr>
          </a:p>
        </p:txBody>
      </p:sp>
      <p:sp>
        <p:nvSpPr>
          <p:cNvPr id="93" name="Google Shape;93;p14"/>
          <p:cNvSpPr txBox="1"/>
          <p:nvPr>
            <p:ph idx="1" type="body"/>
          </p:nvPr>
        </p:nvSpPr>
        <p:spPr>
          <a:xfrm>
            <a:off x="387900" y="1484700"/>
            <a:ext cx="5062800" cy="3658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E1E1E"/>
              </a:buClr>
              <a:buSzPts val="1400"/>
              <a:buAutoNum type="arabicPeriod"/>
            </a:pPr>
            <a:r>
              <a:rPr lang="en" sz="1400">
                <a:solidFill>
                  <a:srgbClr val="1E1E1E"/>
                </a:solidFill>
              </a:rPr>
              <a:t>Problem Statement</a:t>
            </a:r>
            <a:endParaRPr sz="1400">
              <a:solidFill>
                <a:srgbClr val="1E1E1E"/>
              </a:solidFill>
            </a:endParaRPr>
          </a:p>
          <a:p>
            <a:pPr indent="0" lvl="0" marL="457200" rtl="0" algn="l">
              <a:spcBef>
                <a:spcPts val="0"/>
              </a:spcBef>
              <a:spcAft>
                <a:spcPts val="0"/>
              </a:spcAft>
              <a:buNone/>
            </a:pPr>
            <a:r>
              <a:t/>
            </a:r>
            <a:endParaRPr sz="1400">
              <a:solidFill>
                <a:srgbClr val="1E1E1E"/>
              </a:solidFill>
            </a:endParaRPr>
          </a:p>
          <a:p>
            <a:pPr indent="-317500" lvl="0" marL="457200" rtl="0" algn="l">
              <a:spcBef>
                <a:spcPts val="0"/>
              </a:spcBef>
              <a:spcAft>
                <a:spcPts val="0"/>
              </a:spcAft>
              <a:buClr>
                <a:srgbClr val="1E1E1E"/>
              </a:buClr>
              <a:buSzPts val="1400"/>
              <a:buAutoNum type="arabicPeriod"/>
            </a:pPr>
            <a:r>
              <a:rPr lang="en" sz="1400">
                <a:solidFill>
                  <a:srgbClr val="1E1E1E"/>
                </a:solidFill>
              </a:rPr>
              <a:t>Current Solutions</a:t>
            </a:r>
            <a:endParaRPr sz="1400">
              <a:solidFill>
                <a:srgbClr val="1E1E1E"/>
              </a:solidFill>
            </a:endParaRPr>
          </a:p>
          <a:p>
            <a:pPr indent="0" lvl="0" marL="457200" rtl="0" algn="l">
              <a:spcBef>
                <a:spcPts val="0"/>
              </a:spcBef>
              <a:spcAft>
                <a:spcPts val="0"/>
              </a:spcAft>
              <a:buNone/>
            </a:pPr>
            <a:r>
              <a:t/>
            </a:r>
            <a:endParaRPr sz="1400">
              <a:solidFill>
                <a:srgbClr val="1E1E1E"/>
              </a:solidFill>
            </a:endParaRPr>
          </a:p>
          <a:p>
            <a:pPr indent="-317500" lvl="0" marL="457200" rtl="0" algn="l">
              <a:spcBef>
                <a:spcPts val="0"/>
              </a:spcBef>
              <a:spcAft>
                <a:spcPts val="0"/>
              </a:spcAft>
              <a:buClr>
                <a:srgbClr val="1E1E1E"/>
              </a:buClr>
              <a:buSzPts val="1400"/>
              <a:buAutoNum type="arabicPeriod"/>
            </a:pPr>
            <a:r>
              <a:rPr lang="en" sz="1400">
                <a:solidFill>
                  <a:srgbClr val="1E1E1E"/>
                </a:solidFill>
              </a:rPr>
              <a:t>Our Solution</a:t>
            </a:r>
            <a:endParaRPr sz="1400">
              <a:solidFill>
                <a:srgbClr val="1E1E1E"/>
              </a:solidFill>
            </a:endParaRPr>
          </a:p>
          <a:p>
            <a:pPr indent="0" lvl="0" marL="457200" rtl="0" algn="l">
              <a:spcBef>
                <a:spcPts val="0"/>
              </a:spcBef>
              <a:spcAft>
                <a:spcPts val="0"/>
              </a:spcAft>
              <a:buNone/>
            </a:pPr>
            <a:r>
              <a:t/>
            </a:r>
            <a:endParaRPr sz="1400">
              <a:solidFill>
                <a:srgbClr val="1E1E1E"/>
              </a:solidFill>
            </a:endParaRPr>
          </a:p>
          <a:p>
            <a:pPr indent="-317500" lvl="0" marL="457200" rtl="0" algn="l">
              <a:spcBef>
                <a:spcPts val="0"/>
              </a:spcBef>
              <a:spcAft>
                <a:spcPts val="0"/>
              </a:spcAft>
              <a:buClr>
                <a:srgbClr val="1E1E1E"/>
              </a:buClr>
              <a:buSzPts val="1400"/>
              <a:buAutoNum type="arabicPeriod"/>
            </a:pPr>
            <a:r>
              <a:rPr lang="en" sz="1400">
                <a:solidFill>
                  <a:srgbClr val="1E1E1E"/>
                </a:solidFill>
              </a:rPr>
              <a:t>Target Market</a:t>
            </a:r>
            <a:endParaRPr sz="1400">
              <a:solidFill>
                <a:srgbClr val="1E1E1E"/>
              </a:solidFill>
            </a:endParaRPr>
          </a:p>
          <a:p>
            <a:pPr indent="0" lvl="0" marL="457200" rtl="0" algn="l">
              <a:spcBef>
                <a:spcPts val="0"/>
              </a:spcBef>
              <a:spcAft>
                <a:spcPts val="0"/>
              </a:spcAft>
              <a:buNone/>
            </a:pPr>
            <a:r>
              <a:t/>
            </a:r>
            <a:endParaRPr sz="1400">
              <a:solidFill>
                <a:srgbClr val="1E1E1E"/>
              </a:solidFill>
            </a:endParaRPr>
          </a:p>
          <a:p>
            <a:pPr indent="-317500" lvl="0" marL="457200" rtl="0" algn="l">
              <a:spcBef>
                <a:spcPts val="0"/>
              </a:spcBef>
              <a:spcAft>
                <a:spcPts val="0"/>
              </a:spcAft>
              <a:buClr>
                <a:srgbClr val="1E1E1E"/>
              </a:buClr>
              <a:buSzPts val="1400"/>
              <a:buAutoNum type="arabicPeriod"/>
            </a:pPr>
            <a:r>
              <a:rPr lang="en" sz="1400">
                <a:solidFill>
                  <a:srgbClr val="1E1E1E"/>
                </a:solidFill>
              </a:rPr>
              <a:t>Implementation &amp; Results</a:t>
            </a:r>
            <a:endParaRPr sz="1400">
              <a:solidFill>
                <a:srgbClr val="1E1E1E"/>
              </a:solidFill>
            </a:endParaRPr>
          </a:p>
          <a:p>
            <a:pPr indent="0" lvl="0" marL="457200" rtl="0" algn="l">
              <a:spcBef>
                <a:spcPts val="0"/>
              </a:spcBef>
              <a:spcAft>
                <a:spcPts val="0"/>
              </a:spcAft>
              <a:buNone/>
            </a:pPr>
            <a:r>
              <a:t/>
            </a:r>
            <a:endParaRPr sz="1400">
              <a:solidFill>
                <a:srgbClr val="1E1E1E"/>
              </a:solidFill>
            </a:endParaRPr>
          </a:p>
          <a:p>
            <a:pPr indent="0" lvl="0" marL="457200" rtl="0" algn="l">
              <a:spcBef>
                <a:spcPts val="0"/>
              </a:spcBef>
              <a:spcAft>
                <a:spcPts val="0"/>
              </a:spcAft>
              <a:buNone/>
            </a:pPr>
            <a:r>
              <a:t/>
            </a:r>
            <a:endParaRPr sz="1400">
              <a:solidFill>
                <a:srgbClr val="1E1E1E"/>
              </a:solidFill>
            </a:endParaRPr>
          </a:p>
          <a:p>
            <a:pPr indent="0" lvl="0" marL="0" rtl="0" algn="l">
              <a:spcBef>
                <a:spcPts val="0"/>
              </a:spcBef>
              <a:spcAft>
                <a:spcPts val="0"/>
              </a:spcAft>
              <a:buNone/>
            </a:pPr>
            <a:r>
              <a:t/>
            </a:r>
            <a:endParaRPr sz="1400">
              <a:solidFill>
                <a:srgbClr val="1E1E1E"/>
              </a:solidFill>
            </a:endParaRPr>
          </a:p>
          <a:p>
            <a:pPr indent="0" lvl="0" marL="0" rtl="0" algn="l">
              <a:spcBef>
                <a:spcPts val="0"/>
              </a:spcBef>
              <a:spcAft>
                <a:spcPts val="1200"/>
              </a:spcAft>
              <a:buNone/>
            </a:pPr>
            <a:r>
              <a:t/>
            </a:r>
            <a:endParaRPr>
              <a:solidFill>
                <a:srgbClr val="1E1E1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669150" y="559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Binary Mask from labels</a:t>
            </a:r>
            <a:endParaRPr/>
          </a:p>
        </p:txBody>
      </p:sp>
      <p:sp>
        <p:nvSpPr>
          <p:cNvPr id="208" name="Google Shape;208;p32"/>
          <p:cNvSpPr txBox="1"/>
          <p:nvPr>
            <p:ph idx="1" type="body"/>
          </p:nvPr>
        </p:nvSpPr>
        <p:spPr>
          <a:xfrm>
            <a:off x="729450" y="1439600"/>
            <a:ext cx="5337600" cy="33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2"/>
                </a:solidFill>
              </a:rPr>
              <a:t>The tsv files in the dataset contains 3 columns:</a:t>
            </a:r>
            <a:endParaRPr sz="1400">
              <a:solidFill>
                <a:schemeClr val="dk2"/>
              </a:solidFill>
            </a:endParaRPr>
          </a:p>
          <a:p>
            <a:pPr indent="-317500" lvl="0" marL="457200" rtl="0" algn="l">
              <a:spcBef>
                <a:spcPts val="1200"/>
              </a:spcBef>
              <a:spcAft>
                <a:spcPts val="0"/>
              </a:spcAft>
              <a:buClr>
                <a:schemeClr val="dk2"/>
              </a:buClr>
              <a:buSzPts val="1400"/>
              <a:buAutoNum type="arabicPeriod"/>
            </a:pPr>
            <a:r>
              <a:rPr lang="en" sz="1400">
                <a:solidFill>
                  <a:schemeClr val="dk2"/>
                </a:solidFill>
              </a:rPr>
              <a:t>Start_time</a:t>
            </a:r>
            <a:endParaRPr sz="1400">
              <a:solidFill>
                <a:schemeClr val="dk2"/>
              </a:solidFill>
            </a:endParaRPr>
          </a:p>
          <a:p>
            <a:pPr indent="-317500" lvl="0" marL="457200" rtl="0" algn="l">
              <a:spcBef>
                <a:spcPts val="0"/>
              </a:spcBef>
              <a:spcAft>
                <a:spcPts val="0"/>
              </a:spcAft>
              <a:buClr>
                <a:schemeClr val="dk2"/>
              </a:buClr>
              <a:buSzPts val="1400"/>
              <a:buAutoNum type="arabicPeriod"/>
            </a:pPr>
            <a:r>
              <a:rPr lang="en" sz="1400">
                <a:solidFill>
                  <a:schemeClr val="dk2"/>
                </a:solidFill>
              </a:rPr>
              <a:t>End_time</a:t>
            </a:r>
            <a:endParaRPr sz="1400">
              <a:solidFill>
                <a:schemeClr val="dk2"/>
              </a:solidFill>
            </a:endParaRPr>
          </a:p>
          <a:p>
            <a:pPr indent="-317500" lvl="0" marL="457200" rtl="0" algn="l">
              <a:spcBef>
                <a:spcPts val="0"/>
              </a:spcBef>
              <a:spcAft>
                <a:spcPts val="0"/>
              </a:spcAft>
              <a:buClr>
                <a:schemeClr val="dk2"/>
              </a:buClr>
              <a:buSzPts val="1400"/>
              <a:buAutoNum type="arabicPeriod"/>
            </a:pPr>
            <a:r>
              <a:rPr lang="en" sz="1400">
                <a:solidFill>
                  <a:schemeClr val="dk2"/>
                </a:solidFill>
              </a:rPr>
              <a:t>Labels</a:t>
            </a:r>
            <a:endParaRPr sz="1400">
              <a:solidFill>
                <a:schemeClr val="dk2"/>
              </a:solidFill>
            </a:endParaRPr>
          </a:p>
          <a:p>
            <a:pPr indent="0" lvl="0" marL="0" rtl="0" algn="l">
              <a:spcBef>
                <a:spcPts val="1200"/>
              </a:spcBef>
              <a:spcAft>
                <a:spcPts val="0"/>
              </a:spcAft>
              <a:buNone/>
            </a:pPr>
            <a:r>
              <a:rPr lang="en" sz="1400">
                <a:solidFill>
                  <a:schemeClr val="dk2"/>
                </a:solidFill>
              </a:rPr>
              <a:t>The third column has  following values :</a:t>
            </a:r>
            <a:endParaRPr sz="1400">
              <a:solidFill>
                <a:schemeClr val="dk2"/>
              </a:solidFill>
            </a:endParaRPr>
          </a:p>
          <a:p>
            <a:pPr indent="0" lvl="0" marL="0" rtl="0" algn="l">
              <a:lnSpc>
                <a:spcPct val="100000"/>
              </a:lnSpc>
              <a:spcBef>
                <a:spcPts val="1200"/>
              </a:spcBef>
              <a:spcAft>
                <a:spcPts val="0"/>
              </a:spcAft>
              <a:buNone/>
            </a:pPr>
            <a:r>
              <a:rPr lang="en" sz="1400">
                <a:solidFill>
                  <a:schemeClr val="dk2"/>
                </a:solidFill>
              </a:rPr>
              <a:t>The S1 wave is identified by the integer 1.</a:t>
            </a:r>
            <a:endParaRPr sz="1400">
              <a:solidFill>
                <a:schemeClr val="dk2"/>
              </a:solidFill>
            </a:endParaRPr>
          </a:p>
          <a:p>
            <a:pPr indent="0" lvl="0" marL="0" rtl="0" algn="l">
              <a:lnSpc>
                <a:spcPct val="100000"/>
              </a:lnSpc>
              <a:spcBef>
                <a:spcPts val="0"/>
              </a:spcBef>
              <a:spcAft>
                <a:spcPts val="0"/>
              </a:spcAft>
              <a:buNone/>
            </a:pPr>
            <a:r>
              <a:rPr lang="en" sz="1400">
                <a:solidFill>
                  <a:schemeClr val="dk2"/>
                </a:solidFill>
              </a:rPr>
              <a:t>The systolic period is identified by the integer 2.</a:t>
            </a:r>
            <a:endParaRPr sz="1400">
              <a:solidFill>
                <a:schemeClr val="dk2"/>
              </a:solidFill>
            </a:endParaRPr>
          </a:p>
          <a:p>
            <a:pPr indent="0" lvl="0" marL="0" rtl="0" algn="l">
              <a:lnSpc>
                <a:spcPct val="100000"/>
              </a:lnSpc>
              <a:spcBef>
                <a:spcPts val="0"/>
              </a:spcBef>
              <a:spcAft>
                <a:spcPts val="0"/>
              </a:spcAft>
              <a:buNone/>
            </a:pPr>
            <a:r>
              <a:rPr lang="en" sz="1400">
                <a:solidFill>
                  <a:schemeClr val="dk2"/>
                </a:solidFill>
              </a:rPr>
              <a:t>The S2 wave is identified by the integer 3.</a:t>
            </a:r>
            <a:endParaRPr sz="1400">
              <a:solidFill>
                <a:schemeClr val="dk2"/>
              </a:solidFill>
            </a:endParaRPr>
          </a:p>
          <a:p>
            <a:pPr indent="0" lvl="0" marL="0" rtl="0" algn="l">
              <a:lnSpc>
                <a:spcPct val="100000"/>
              </a:lnSpc>
              <a:spcBef>
                <a:spcPts val="0"/>
              </a:spcBef>
              <a:spcAft>
                <a:spcPts val="0"/>
              </a:spcAft>
              <a:buNone/>
            </a:pPr>
            <a:r>
              <a:rPr lang="en" sz="1400">
                <a:solidFill>
                  <a:schemeClr val="dk2"/>
                </a:solidFill>
              </a:rPr>
              <a:t>The diastolic period is identified by the integer 4.</a:t>
            </a:r>
            <a:endParaRPr sz="1400">
              <a:solidFill>
                <a:schemeClr val="dk2"/>
              </a:solidFill>
            </a:endParaRPr>
          </a:p>
          <a:p>
            <a:pPr indent="0" lvl="0" marL="0" rtl="0" algn="l">
              <a:lnSpc>
                <a:spcPct val="100000"/>
              </a:lnSpc>
              <a:spcBef>
                <a:spcPts val="0"/>
              </a:spcBef>
              <a:spcAft>
                <a:spcPts val="0"/>
              </a:spcAft>
              <a:buNone/>
            </a:pPr>
            <a:r>
              <a:rPr lang="en" sz="1400">
                <a:solidFill>
                  <a:schemeClr val="dk2"/>
                </a:solidFill>
              </a:rPr>
              <a:t>The</a:t>
            </a:r>
            <a:r>
              <a:rPr b="1" lang="en" sz="1400">
                <a:solidFill>
                  <a:schemeClr val="dk2"/>
                </a:solidFill>
              </a:rPr>
              <a:t> unannotated segments </a:t>
            </a:r>
            <a:r>
              <a:rPr lang="en" sz="1400">
                <a:solidFill>
                  <a:schemeClr val="dk2"/>
                </a:solidFill>
              </a:rPr>
              <a:t>of the signal are identified by the integer 0.</a:t>
            </a:r>
            <a:endParaRPr sz="1400">
              <a:solidFill>
                <a:schemeClr val="dk2"/>
              </a:solidFill>
            </a:endParaRPr>
          </a:p>
        </p:txBody>
      </p:sp>
      <p:pic>
        <p:nvPicPr>
          <p:cNvPr id="209" name="Google Shape;209;p32"/>
          <p:cNvPicPr preferRelativeResize="0"/>
          <p:nvPr/>
        </p:nvPicPr>
        <p:blipFill>
          <a:blip r:embed="rId3">
            <a:alphaModFix/>
          </a:blip>
          <a:stretch>
            <a:fillRect/>
          </a:stretch>
        </p:blipFill>
        <p:spPr>
          <a:xfrm>
            <a:off x="6356425" y="0"/>
            <a:ext cx="2787575" cy="5143501"/>
          </a:xfrm>
          <a:prstGeom prst="rect">
            <a:avLst/>
          </a:prstGeom>
          <a:noFill/>
          <a:ln>
            <a:noFill/>
          </a:ln>
        </p:spPr>
      </p:pic>
      <p:cxnSp>
        <p:nvCxnSpPr>
          <p:cNvPr id="210" name="Google Shape;210;p32"/>
          <p:cNvCxnSpPr/>
          <p:nvPr/>
        </p:nvCxnSpPr>
        <p:spPr>
          <a:xfrm>
            <a:off x="5801800" y="559450"/>
            <a:ext cx="554700" cy="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32"/>
          <p:cNvCxnSpPr/>
          <p:nvPr/>
        </p:nvCxnSpPr>
        <p:spPr>
          <a:xfrm flipH="1" rot="10800000">
            <a:off x="5825925" y="5020575"/>
            <a:ext cx="518400" cy="12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619975" y="541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Binary Mask Plot </a:t>
            </a:r>
            <a:endParaRPr/>
          </a:p>
        </p:txBody>
      </p:sp>
      <p:pic>
        <p:nvPicPr>
          <p:cNvPr id="217" name="Google Shape;217;p33"/>
          <p:cNvPicPr preferRelativeResize="0"/>
          <p:nvPr/>
        </p:nvPicPr>
        <p:blipFill>
          <a:blip r:embed="rId3">
            <a:alphaModFix/>
          </a:blip>
          <a:stretch>
            <a:fillRect/>
          </a:stretch>
        </p:blipFill>
        <p:spPr>
          <a:xfrm>
            <a:off x="164250" y="1464225"/>
            <a:ext cx="8829901" cy="328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387900" y="63400"/>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rPr>
              <a:t>Printed Circuit Board Design</a:t>
            </a:r>
            <a:endParaRPr>
              <a:solidFill>
                <a:srgbClr val="1E1E1E"/>
              </a:solidFill>
            </a:endParaRPr>
          </a:p>
        </p:txBody>
      </p:sp>
      <p:sp>
        <p:nvSpPr>
          <p:cNvPr id="223" name="Google Shape;223;p34"/>
          <p:cNvSpPr txBox="1"/>
          <p:nvPr>
            <p:ph idx="4294967295" type="body"/>
          </p:nvPr>
        </p:nvSpPr>
        <p:spPr>
          <a:xfrm>
            <a:off x="0" y="1246475"/>
            <a:ext cx="6324300" cy="3522300"/>
          </a:xfrm>
          <a:prstGeom prst="rect">
            <a:avLst/>
          </a:prstGeom>
        </p:spPr>
        <p:txBody>
          <a:bodyPr anchorCtr="0" anchor="t" bIns="91425" lIns="91425" spcFirstLastPara="1" rIns="91425" wrap="square" tIns="91425">
            <a:normAutofit fontScale="85000" lnSpcReduction="20000"/>
          </a:bodyPr>
          <a:lstStyle/>
          <a:p>
            <a:pPr indent="-320357" lvl="0" marL="457200" rtl="0" algn="l">
              <a:spcBef>
                <a:spcPts val="0"/>
              </a:spcBef>
              <a:spcAft>
                <a:spcPts val="0"/>
              </a:spcAft>
              <a:buClr>
                <a:srgbClr val="1E1E1E"/>
              </a:buClr>
              <a:buSzPct val="100000"/>
              <a:buChar char="●"/>
            </a:pPr>
            <a:r>
              <a:rPr lang="en" sz="1700">
                <a:solidFill>
                  <a:srgbClr val="1E1E1E"/>
                </a:solidFill>
              </a:rPr>
              <a:t>The PCB is designed for the ESP32-S3 -WROOM-2- N32R8V  System-on-Chip.</a:t>
            </a:r>
            <a:endParaRPr sz="1700">
              <a:solidFill>
                <a:srgbClr val="1E1E1E"/>
              </a:solidFill>
            </a:endParaRPr>
          </a:p>
          <a:p>
            <a:pPr indent="0" lvl="0" marL="457200" rtl="0" algn="l">
              <a:spcBef>
                <a:spcPts val="0"/>
              </a:spcBef>
              <a:spcAft>
                <a:spcPts val="0"/>
              </a:spcAft>
              <a:buNone/>
            </a:pPr>
            <a:r>
              <a:t/>
            </a:r>
            <a:endParaRPr sz="1700">
              <a:solidFill>
                <a:srgbClr val="1E1E1E"/>
              </a:solidFill>
            </a:endParaRPr>
          </a:p>
          <a:p>
            <a:pPr indent="-320357" lvl="0" marL="457200" rtl="0" algn="l">
              <a:spcBef>
                <a:spcPts val="0"/>
              </a:spcBef>
              <a:spcAft>
                <a:spcPts val="0"/>
              </a:spcAft>
              <a:buClr>
                <a:srgbClr val="1E1E1E"/>
              </a:buClr>
              <a:buSzPct val="100000"/>
              <a:buChar char="●"/>
            </a:pPr>
            <a:r>
              <a:rPr lang="en" sz="1700">
                <a:solidFill>
                  <a:srgbClr val="1E1E1E"/>
                </a:solidFill>
              </a:rPr>
              <a:t>The purpose of the design was to create a setup interface between the SOC and the Zynq 7000 FPGA.</a:t>
            </a:r>
            <a:endParaRPr sz="1700">
              <a:solidFill>
                <a:srgbClr val="1E1E1E"/>
              </a:solidFill>
            </a:endParaRPr>
          </a:p>
          <a:p>
            <a:pPr indent="0" lvl="0" marL="457200" rtl="0" algn="l">
              <a:spcBef>
                <a:spcPts val="0"/>
              </a:spcBef>
              <a:spcAft>
                <a:spcPts val="0"/>
              </a:spcAft>
              <a:buNone/>
            </a:pPr>
            <a:r>
              <a:t/>
            </a:r>
            <a:endParaRPr sz="1700">
              <a:solidFill>
                <a:srgbClr val="1E1E1E"/>
              </a:solidFill>
            </a:endParaRPr>
          </a:p>
          <a:p>
            <a:pPr indent="-320357" lvl="0" marL="457200" rtl="0" algn="l">
              <a:spcBef>
                <a:spcPts val="0"/>
              </a:spcBef>
              <a:spcAft>
                <a:spcPts val="0"/>
              </a:spcAft>
              <a:buClr>
                <a:srgbClr val="1E1E1E"/>
              </a:buClr>
              <a:buSzPct val="100000"/>
              <a:buChar char="●"/>
            </a:pPr>
            <a:r>
              <a:rPr lang="en" sz="1700">
                <a:solidFill>
                  <a:srgbClr val="1E1E1E"/>
                </a:solidFill>
              </a:rPr>
              <a:t>Since the Chip contains 33 GPIO pins out of 40 pins not all of them are necessary . </a:t>
            </a:r>
            <a:endParaRPr sz="1700">
              <a:solidFill>
                <a:srgbClr val="1E1E1E"/>
              </a:solidFill>
            </a:endParaRPr>
          </a:p>
          <a:p>
            <a:pPr indent="0" lvl="0" marL="0" rtl="0" algn="l">
              <a:spcBef>
                <a:spcPts val="0"/>
              </a:spcBef>
              <a:spcAft>
                <a:spcPts val="0"/>
              </a:spcAft>
              <a:buNone/>
            </a:pPr>
            <a:r>
              <a:t/>
            </a:r>
            <a:endParaRPr sz="1700">
              <a:solidFill>
                <a:srgbClr val="1E1E1E"/>
              </a:solidFill>
            </a:endParaRPr>
          </a:p>
          <a:p>
            <a:pPr indent="-320357" lvl="0" marL="457200" rtl="0" algn="l">
              <a:spcBef>
                <a:spcPts val="0"/>
              </a:spcBef>
              <a:spcAft>
                <a:spcPts val="0"/>
              </a:spcAft>
              <a:buClr>
                <a:srgbClr val="1E1E1E"/>
              </a:buClr>
              <a:buSzPct val="100000"/>
              <a:buChar char="●"/>
            </a:pPr>
            <a:r>
              <a:rPr lang="en" sz="1700">
                <a:solidFill>
                  <a:srgbClr val="1E1E1E"/>
                </a:solidFill>
              </a:rPr>
              <a:t>Design Contains UART, I2C, SPI and USB OTG interfacing methods. DIFF SPI for MicroSD Connection.</a:t>
            </a:r>
            <a:endParaRPr sz="1700">
              <a:solidFill>
                <a:srgbClr val="1E1E1E"/>
              </a:solidFill>
            </a:endParaRPr>
          </a:p>
          <a:p>
            <a:pPr indent="0" lvl="0" marL="457200" rtl="0" algn="l">
              <a:spcBef>
                <a:spcPts val="0"/>
              </a:spcBef>
              <a:spcAft>
                <a:spcPts val="0"/>
              </a:spcAft>
              <a:buNone/>
            </a:pPr>
            <a:r>
              <a:t/>
            </a:r>
            <a:endParaRPr sz="1700">
              <a:solidFill>
                <a:srgbClr val="1E1E1E"/>
              </a:solidFill>
            </a:endParaRPr>
          </a:p>
          <a:p>
            <a:pPr indent="-320357" lvl="0" marL="457200" rtl="0" algn="l">
              <a:spcBef>
                <a:spcPts val="0"/>
              </a:spcBef>
              <a:spcAft>
                <a:spcPts val="0"/>
              </a:spcAft>
              <a:buClr>
                <a:srgbClr val="1E1E1E"/>
              </a:buClr>
              <a:buSzPct val="100000"/>
              <a:buChar char="●"/>
            </a:pPr>
            <a:r>
              <a:rPr lang="en" sz="1700">
                <a:solidFill>
                  <a:srgbClr val="1E1E1E"/>
                </a:solidFill>
              </a:rPr>
              <a:t>Contains 512kB RAM and the only S3 chip with 32MB Flash Memory.</a:t>
            </a:r>
            <a:endParaRPr sz="1700">
              <a:solidFill>
                <a:srgbClr val="1E1E1E"/>
              </a:solidFill>
            </a:endParaRPr>
          </a:p>
          <a:p>
            <a:pPr indent="0" lvl="0" marL="457200" rtl="0" algn="l">
              <a:spcBef>
                <a:spcPts val="0"/>
              </a:spcBef>
              <a:spcAft>
                <a:spcPts val="0"/>
              </a:spcAft>
              <a:buNone/>
            </a:pPr>
            <a:r>
              <a:t/>
            </a:r>
            <a:endParaRPr sz="1700">
              <a:solidFill>
                <a:srgbClr val="1E1E1E"/>
              </a:solidFill>
            </a:endParaRPr>
          </a:p>
          <a:p>
            <a:pPr indent="0" lvl="0" marL="457200" rtl="0" algn="l">
              <a:spcBef>
                <a:spcPts val="0"/>
              </a:spcBef>
              <a:spcAft>
                <a:spcPts val="0"/>
              </a:spcAft>
              <a:buNone/>
            </a:pPr>
            <a:r>
              <a:t/>
            </a:r>
            <a:endParaRPr>
              <a:solidFill>
                <a:srgbClr val="1E1E1E"/>
              </a:solidFill>
            </a:endParaRPr>
          </a:p>
          <a:p>
            <a:pPr indent="0" lvl="0" marL="457200" rtl="0" algn="l">
              <a:spcBef>
                <a:spcPts val="0"/>
              </a:spcBef>
              <a:spcAft>
                <a:spcPts val="1200"/>
              </a:spcAft>
              <a:buNone/>
            </a:pPr>
            <a:r>
              <a:t/>
            </a:r>
            <a:endParaRPr/>
          </a:p>
        </p:txBody>
      </p:sp>
      <p:pic>
        <p:nvPicPr>
          <p:cNvPr id="224" name="Google Shape;224;p34"/>
          <p:cNvPicPr preferRelativeResize="0"/>
          <p:nvPr/>
        </p:nvPicPr>
        <p:blipFill>
          <a:blip r:embed="rId3">
            <a:alphaModFix/>
          </a:blip>
          <a:stretch>
            <a:fillRect/>
          </a:stretch>
        </p:blipFill>
        <p:spPr>
          <a:xfrm>
            <a:off x="6565025" y="1049700"/>
            <a:ext cx="2371725" cy="3333750"/>
          </a:xfrm>
          <a:prstGeom prst="rect">
            <a:avLst/>
          </a:prstGeom>
          <a:noFill/>
          <a:ln>
            <a:noFill/>
          </a:ln>
        </p:spPr>
      </p:pic>
      <p:sp>
        <p:nvSpPr>
          <p:cNvPr id="225" name="Google Shape;225;p34"/>
          <p:cNvSpPr txBox="1"/>
          <p:nvPr/>
        </p:nvSpPr>
        <p:spPr>
          <a:xfrm>
            <a:off x="6324300" y="4569075"/>
            <a:ext cx="26124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Figure 1: ESP32-S3-WROOM-2 Chip. </a:t>
            </a:r>
            <a:endParaRPr sz="1300">
              <a:solidFill>
                <a:schemeClr val="accen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87900" y="-99125"/>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rPr>
              <a:t>GPIO MATRIX</a:t>
            </a:r>
            <a:endParaRPr>
              <a:solidFill>
                <a:srgbClr val="1E1E1E"/>
              </a:solidFill>
            </a:endParaRPr>
          </a:p>
        </p:txBody>
      </p:sp>
      <p:sp>
        <p:nvSpPr>
          <p:cNvPr id="231" name="Google Shape;231;p35"/>
          <p:cNvSpPr txBox="1"/>
          <p:nvPr>
            <p:ph idx="4294967295" type="body"/>
          </p:nvPr>
        </p:nvSpPr>
        <p:spPr>
          <a:xfrm>
            <a:off x="139825" y="1288150"/>
            <a:ext cx="4772400" cy="35223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Clr>
                <a:srgbClr val="1E1E1E"/>
              </a:buClr>
              <a:buSzPts val="1300"/>
              <a:buChar char="●"/>
            </a:pPr>
            <a:r>
              <a:rPr lang="en">
                <a:solidFill>
                  <a:srgbClr val="1E1E1E"/>
                </a:solidFill>
              </a:rPr>
              <a:t>Each pin in the GPIO Matrix  can be used as a general-purpose I/O, or be connected to an internal peripheral signal. </a:t>
            </a:r>
            <a:endParaRPr>
              <a:solidFill>
                <a:srgbClr val="1E1E1E"/>
              </a:solidFill>
            </a:endParaRPr>
          </a:p>
          <a:p>
            <a:pPr indent="0" lvl="0" marL="457200" rtl="0" algn="l">
              <a:spcBef>
                <a:spcPts val="0"/>
              </a:spcBef>
              <a:spcAft>
                <a:spcPts val="0"/>
              </a:spcAft>
              <a:buNone/>
            </a:pPr>
            <a:r>
              <a:t/>
            </a:r>
            <a:endParaRPr>
              <a:solidFill>
                <a:srgbClr val="1E1E1E"/>
              </a:solidFill>
            </a:endParaRPr>
          </a:p>
          <a:p>
            <a:pPr indent="-311150" lvl="0" marL="457200" rtl="0" algn="l">
              <a:spcBef>
                <a:spcPts val="0"/>
              </a:spcBef>
              <a:spcAft>
                <a:spcPts val="0"/>
              </a:spcAft>
              <a:buClr>
                <a:srgbClr val="1E1E1E"/>
              </a:buClr>
              <a:buSzPts val="1300"/>
              <a:buChar char="●"/>
            </a:pPr>
            <a:r>
              <a:rPr lang="en">
                <a:solidFill>
                  <a:srgbClr val="1E1E1E"/>
                </a:solidFill>
              </a:rPr>
              <a:t>Through GPIO matrix uses  IO_MUX to designate special pin functions such as for example ADC , SPI or regular GPIO  Pin configuration and peripheral input.</a:t>
            </a:r>
            <a:endParaRPr>
              <a:solidFill>
                <a:srgbClr val="1E1E1E"/>
              </a:solidFill>
            </a:endParaRPr>
          </a:p>
          <a:p>
            <a:pPr indent="0" lvl="0" marL="457200" rtl="0" algn="l">
              <a:spcBef>
                <a:spcPts val="0"/>
              </a:spcBef>
              <a:spcAft>
                <a:spcPts val="0"/>
              </a:spcAft>
              <a:buNone/>
            </a:pPr>
            <a:r>
              <a:t/>
            </a:r>
            <a:endParaRPr>
              <a:solidFill>
                <a:srgbClr val="1E1E1E"/>
              </a:solidFill>
            </a:endParaRPr>
          </a:p>
          <a:p>
            <a:pPr indent="-311150" lvl="0" marL="457200" rtl="0" algn="l">
              <a:spcBef>
                <a:spcPts val="0"/>
              </a:spcBef>
              <a:spcAft>
                <a:spcPts val="0"/>
              </a:spcAft>
              <a:buClr>
                <a:srgbClr val="1E1E1E"/>
              </a:buClr>
              <a:buSzPts val="1300"/>
              <a:buChar char="●"/>
            </a:pPr>
            <a:r>
              <a:rPr lang="en">
                <a:solidFill>
                  <a:srgbClr val="1E1E1E"/>
                </a:solidFill>
              </a:rPr>
              <a:t>RTC GPIOs are for LOW Power Applications .GPIO Matrix uses RTC_IO_MUX (Real Time Clock) to be configured for Ultra Low Power Applications and Activate Sleep modes for the IC not done on regular pins.</a:t>
            </a:r>
            <a:endParaRPr>
              <a:solidFill>
                <a:srgbClr val="1E1E1E"/>
              </a:solidFill>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1200"/>
              </a:spcAft>
              <a:buNone/>
            </a:pPr>
            <a:r>
              <a:t/>
            </a:r>
            <a:endParaRPr/>
          </a:p>
        </p:txBody>
      </p:sp>
      <p:pic>
        <p:nvPicPr>
          <p:cNvPr id="232" name="Google Shape;232;p35"/>
          <p:cNvPicPr preferRelativeResize="0"/>
          <p:nvPr/>
        </p:nvPicPr>
        <p:blipFill>
          <a:blip r:embed="rId3">
            <a:alphaModFix/>
          </a:blip>
          <a:stretch>
            <a:fillRect/>
          </a:stretch>
        </p:blipFill>
        <p:spPr>
          <a:xfrm>
            <a:off x="5097475" y="1429100"/>
            <a:ext cx="3926977" cy="2483474"/>
          </a:xfrm>
          <a:prstGeom prst="rect">
            <a:avLst/>
          </a:prstGeom>
          <a:noFill/>
          <a:ln>
            <a:noFill/>
          </a:ln>
        </p:spPr>
      </p:pic>
      <p:sp>
        <p:nvSpPr>
          <p:cNvPr id="233" name="Google Shape;233;p35"/>
          <p:cNvSpPr txBox="1"/>
          <p:nvPr/>
        </p:nvSpPr>
        <p:spPr>
          <a:xfrm>
            <a:off x="5257000" y="4043575"/>
            <a:ext cx="33993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Figure 2: GPIO Matrix for ESP32S3 [6]. </a:t>
            </a:r>
            <a:endParaRPr sz="13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87900" y="63400"/>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rPr>
              <a:t>PCB Version 1 and 2 Comparison and Features</a:t>
            </a:r>
            <a:endParaRPr>
              <a:solidFill>
                <a:srgbClr val="1E1E1E"/>
              </a:solidFill>
            </a:endParaRPr>
          </a:p>
        </p:txBody>
      </p:sp>
      <p:pic>
        <p:nvPicPr>
          <p:cNvPr id="239" name="Google Shape;239;p36"/>
          <p:cNvPicPr preferRelativeResize="0"/>
          <p:nvPr/>
        </p:nvPicPr>
        <p:blipFill>
          <a:blip r:embed="rId3">
            <a:alphaModFix/>
          </a:blip>
          <a:stretch>
            <a:fillRect/>
          </a:stretch>
        </p:blipFill>
        <p:spPr>
          <a:xfrm>
            <a:off x="168825" y="749500"/>
            <a:ext cx="4446776" cy="3880674"/>
          </a:xfrm>
          <a:prstGeom prst="rect">
            <a:avLst/>
          </a:prstGeom>
          <a:noFill/>
          <a:ln>
            <a:noFill/>
          </a:ln>
        </p:spPr>
      </p:pic>
      <p:pic>
        <p:nvPicPr>
          <p:cNvPr id="240" name="Google Shape;240;p36"/>
          <p:cNvPicPr preferRelativeResize="0"/>
          <p:nvPr/>
        </p:nvPicPr>
        <p:blipFill>
          <a:blip r:embed="rId4">
            <a:alphaModFix/>
          </a:blip>
          <a:stretch>
            <a:fillRect/>
          </a:stretch>
        </p:blipFill>
        <p:spPr>
          <a:xfrm>
            <a:off x="4827493" y="749500"/>
            <a:ext cx="4224282" cy="3880674"/>
          </a:xfrm>
          <a:prstGeom prst="rect">
            <a:avLst/>
          </a:prstGeom>
          <a:noFill/>
          <a:ln>
            <a:noFill/>
          </a:ln>
        </p:spPr>
      </p:pic>
      <p:sp>
        <p:nvSpPr>
          <p:cNvPr id="241" name="Google Shape;241;p36"/>
          <p:cNvSpPr txBox="1"/>
          <p:nvPr/>
        </p:nvSpPr>
        <p:spPr>
          <a:xfrm>
            <a:off x="387900" y="4749725"/>
            <a:ext cx="36372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Figure 2: Version 1 PCB (Front). </a:t>
            </a:r>
            <a:endParaRPr sz="1300">
              <a:solidFill>
                <a:schemeClr val="accent1"/>
              </a:solidFill>
              <a:latin typeface="Lato"/>
              <a:ea typeface="Lato"/>
              <a:cs typeface="Lato"/>
              <a:sym typeface="Lato"/>
            </a:endParaRPr>
          </a:p>
        </p:txBody>
      </p:sp>
      <p:sp>
        <p:nvSpPr>
          <p:cNvPr id="242" name="Google Shape;242;p36"/>
          <p:cNvSpPr txBox="1"/>
          <p:nvPr/>
        </p:nvSpPr>
        <p:spPr>
          <a:xfrm>
            <a:off x="5187850" y="4749725"/>
            <a:ext cx="36372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Figure 3: Version 3 PCB Altium (Front).</a:t>
            </a:r>
            <a:endParaRPr sz="1300">
              <a:solidFill>
                <a:schemeClr val="accen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387900" y="63400"/>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rPr>
              <a:t>PCB Version 1 and 2 Comparison and Features</a:t>
            </a:r>
            <a:endParaRPr>
              <a:solidFill>
                <a:srgbClr val="1E1E1E"/>
              </a:solidFill>
            </a:endParaRPr>
          </a:p>
        </p:txBody>
      </p:sp>
      <p:sp>
        <p:nvSpPr>
          <p:cNvPr id="248" name="Google Shape;248;p37"/>
          <p:cNvSpPr txBox="1"/>
          <p:nvPr/>
        </p:nvSpPr>
        <p:spPr>
          <a:xfrm>
            <a:off x="387900" y="4749725"/>
            <a:ext cx="36372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Figure 4: Version 1 PCB (Back). </a:t>
            </a:r>
            <a:endParaRPr sz="1300">
              <a:solidFill>
                <a:schemeClr val="accent1"/>
              </a:solidFill>
              <a:latin typeface="Lato"/>
              <a:ea typeface="Lato"/>
              <a:cs typeface="Lato"/>
              <a:sym typeface="Lato"/>
            </a:endParaRPr>
          </a:p>
        </p:txBody>
      </p:sp>
      <p:sp>
        <p:nvSpPr>
          <p:cNvPr id="249" name="Google Shape;249;p37"/>
          <p:cNvSpPr txBox="1"/>
          <p:nvPr/>
        </p:nvSpPr>
        <p:spPr>
          <a:xfrm>
            <a:off x="5187850" y="4749725"/>
            <a:ext cx="36372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Figure 5: Version 2 PCB Altium (Back).</a:t>
            </a:r>
            <a:endParaRPr sz="1300">
              <a:solidFill>
                <a:schemeClr val="accent1"/>
              </a:solidFill>
              <a:latin typeface="Lato"/>
              <a:ea typeface="Lato"/>
              <a:cs typeface="Lato"/>
              <a:sym typeface="Lato"/>
            </a:endParaRPr>
          </a:p>
        </p:txBody>
      </p:sp>
      <p:pic>
        <p:nvPicPr>
          <p:cNvPr id="250" name="Google Shape;250;p37"/>
          <p:cNvPicPr preferRelativeResize="0"/>
          <p:nvPr/>
        </p:nvPicPr>
        <p:blipFill>
          <a:blip r:embed="rId3">
            <a:alphaModFix/>
          </a:blip>
          <a:stretch>
            <a:fillRect/>
          </a:stretch>
        </p:blipFill>
        <p:spPr>
          <a:xfrm>
            <a:off x="4768000" y="1095852"/>
            <a:ext cx="4223600" cy="3653875"/>
          </a:xfrm>
          <a:prstGeom prst="rect">
            <a:avLst/>
          </a:prstGeom>
          <a:noFill/>
          <a:ln>
            <a:noFill/>
          </a:ln>
        </p:spPr>
      </p:pic>
      <p:pic>
        <p:nvPicPr>
          <p:cNvPr id="251" name="Google Shape;251;p37"/>
          <p:cNvPicPr preferRelativeResize="0"/>
          <p:nvPr/>
        </p:nvPicPr>
        <p:blipFill>
          <a:blip r:embed="rId4">
            <a:alphaModFix/>
          </a:blip>
          <a:stretch>
            <a:fillRect/>
          </a:stretch>
        </p:blipFill>
        <p:spPr>
          <a:xfrm>
            <a:off x="645075" y="842125"/>
            <a:ext cx="2882992" cy="3907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87900" y="-99125"/>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rPr>
              <a:t>CONFIGURATIONS FOR COMMUNICATION</a:t>
            </a:r>
            <a:endParaRPr>
              <a:solidFill>
                <a:srgbClr val="1E1E1E"/>
              </a:solidFill>
            </a:endParaRPr>
          </a:p>
        </p:txBody>
      </p:sp>
      <p:sp>
        <p:nvSpPr>
          <p:cNvPr id="257" name="Google Shape;257;p38"/>
          <p:cNvSpPr txBox="1"/>
          <p:nvPr>
            <p:ph idx="4294967295" type="body"/>
          </p:nvPr>
        </p:nvSpPr>
        <p:spPr>
          <a:xfrm>
            <a:off x="0" y="1255300"/>
            <a:ext cx="4961400" cy="3522300"/>
          </a:xfrm>
          <a:prstGeom prst="rect">
            <a:avLst/>
          </a:prstGeom>
        </p:spPr>
        <p:txBody>
          <a:bodyPr anchorCtr="0" anchor="t" bIns="91425" lIns="91425" spcFirstLastPara="1" rIns="91425" wrap="square" tIns="91425">
            <a:normAutofit fontScale="85000" lnSpcReduction="20000"/>
          </a:bodyPr>
          <a:lstStyle/>
          <a:p>
            <a:pPr indent="-309562" lvl="0" marL="457200" rtl="0" algn="l">
              <a:spcBef>
                <a:spcPts val="0"/>
              </a:spcBef>
              <a:spcAft>
                <a:spcPts val="0"/>
              </a:spcAft>
              <a:buClr>
                <a:srgbClr val="1E1E1E"/>
              </a:buClr>
              <a:buSzPct val="100000"/>
              <a:buChar char="●"/>
            </a:pPr>
            <a:r>
              <a:rPr lang="en" sz="1500">
                <a:solidFill>
                  <a:srgbClr val="1E1E1E"/>
                </a:solidFill>
              </a:rPr>
              <a:t>In order for the communication methods to work effectively , several guidelines are needed:</a:t>
            </a:r>
            <a:endParaRPr sz="1500">
              <a:solidFill>
                <a:srgbClr val="1E1E1E"/>
              </a:solidFill>
            </a:endParaRPr>
          </a:p>
          <a:p>
            <a:pPr indent="0" lvl="0" marL="457200" rtl="0" algn="l">
              <a:spcBef>
                <a:spcPts val="0"/>
              </a:spcBef>
              <a:spcAft>
                <a:spcPts val="0"/>
              </a:spcAft>
              <a:buNone/>
            </a:pPr>
            <a:r>
              <a:t/>
            </a:r>
            <a:endParaRPr sz="1500">
              <a:solidFill>
                <a:srgbClr val="1E1E1E"/>
              </a:solidFill>
            </a:endParaRPr>
          </a:p>
          <a:p>
            <a:pPr indent="-298767" lvl="1" marL="914400" rtl="0" algn="l">
              <a:spcBef>
                <a:spcPts val="0"/>
              </a:spcBef>
              <a:spcAft>
                <a:spcPts val="0"/>
              </a:spcAft>
              <a:buClr>
                <a:srgbClr val="1E1E1E"/>
              </a:buClr>
              <a:buSzPct val="100000"/>
              <a:buChar char="○"/>
            </a:pPr>
            <a:r>
              <a:rPr lang="en" sz="1300">
                <a:solidFill>
                  <a:srgbClr val="1E1E1E"/>
                </a:solidFill>
              </a:rPr>
              <a:t>I2C = Contains 2 Lines only . Pullup resistors (5.1k) on SDA and SCL lines typically depend on the total capacitance of the bus [4]. This was not done for the RTC_I2C pin due to high impedance state in Light Sleep mode.</a:t>
            </a:r>
            <a:endParaRPr sz="1300">
              <a:solidFill>
                <a:srgbClr val="1E1E1E"/>
              </a:solidFill>
            </a:endParaRPr>
          </a:p>
          <a:p>
            <a:pPr indent="0" lvl="0" marL="0" rtl="0" algn="l">
              <a:spcBef>
                <a:spcPts val="0"/>
              </a:spcBef>
              <a:spcAft>
                <a:spcPts val="0"/>
              </a:spcAft>
              <a:buNone/>
            </a:pPr>
            <a:r>
              <a:t/>
            </a:r>
            <a:endParaRPr>
              <a:solidFill>
                <a:srgbClr val="1E1E1E"/>
              </a:solidFill>
            </a:endParaRPr>
          </a:p>
          <a:p>
            <a:pPr indent="0" lvl="0" marL="0" rtl="0" algn="l">
              <a:spcBef>
                <a:spcPts val="0"/>
              </a:spcBef>
              <a:spcAft>
                <a:spcPts val="0"/>
              </a:spcAft>
              <a:buNone/>
            </a:pPr>
            <a:r>
              <a:rPr lang="en">
                <a:solidFill>
                  <a:srgbClr val="1E1E1E"/>
                </a:solidFill>
              </a:rPr>
              <a:t>		</a:t>
            </a:r>
            <a:endParaRPr sz="1300">
              <a:solidFill>
                <a:srgbClr val="1E1E1E"/>
              </a:solidFill>
            </a:endParaRPr>
          </a:p>
          <a:p>
            <a:pPr indent="-298767" lvl="1" marL="914400" rtl="0" algn="l">
              <a:spcBef>
                <a:spcPts val="0"/>
              </a:spcBef>
              <a:spcAft>
                <a:spcPts val="0"/>
              </a:spcAft>
              <a:buClr>
                <a:srgbClr val="1E1E1E"/>
              </a:buClr>
              <a:buSzPct val="100000"/>
              <a:buChar char="○"/>
            </a:pPr>
            <a:r>
              <a:rPr lang="en" sz="1300">
                <a:solidFill>
                  <a:srgbClr val="1E1E1E"/>
                </a:solidFill>
              </a:rPr>
              <a:t>SPI = Contains 4 Lines. Easiest to setup as no additional hardware is required.</a:t>
            </a:r>
            <a:endParaRPr sz="1300">
              <a:solidFill>
                <a:srgbClr val="1E1E1E"/>
              </a:solidFill>
            </a:endParaRPr>
          </a:p>
          <a:p>
            <a:pPr indent="0" lvl="0" marL="914400" rtl="0" algn="l">
              <a:spcBef>
                <a:spcPts val="0"/>
              </a:spcBef>
              <a:spcAft>
                <a:spcPts val="0"/>
              </a:spcAft>
              <a:buNone/>
            </a:pPr>
            <a:r>
              <a:t/>
            </a:r>
            <a:endParaRPr sz="1300">
              <a:solidFill>
                <a:srgbClr val="1E1E1E"/>
              </a:solidFill>
            </a:endParaRPr>
          </a:p>
          <a:p>
            <a:pPr indent="-298767" lvl="1" marL="914400" rtl="0" algn="l">
              <a:spcBef>
                <a:spcPts val="0"/>
              </a:spcBef>
              <a:spcAft>
                <a:spcPts val="0"/>
              </a:spcAft>
              <a:buClr>
                <a:srgbClr val="1E1E1E"/>
              </a:buClr>
              <a:buSzPct val="100000"/>
              <a:buChar char="○"/>
            </a:pPr>
            <a:r>
              <a:rPr lang="en" sz="1300">
                <a:solidFill>
                  <a:srgbClr val="1E1E1E"/>
                </a:solidFill>
              </a:rPr>
              <a:t>UART = Contains 2 Lines, Requires Harmonic Resistors on the Lines. </a:t>
            </a:r>
            <a:endParaRPr sz="1300">
              <a:solidFill>
                <a:srgbClr val="1E1E1E"/>
              </a:solidFill>
            </a:endParaRPr>
          </a:p>
          <a:p>
            <a:pPr indent="0" lvl="0" marL="914400" rtl="0" algn="l">
              <a:spcBef>
                <a:spcPts val="0"/>
              </a:spcBef>
              <a:spcAft>
                <a:spcPts val="0"/>
              </a:spcAft>
              <a:buNone/>
            </a:pPr>
            <a:r>
              <a:t/>
            </a:r>
            <a:endParaRPr sz="1300">
              <a:solidFill>
                <a:srgbClr val="1E1E1E"/>
              </a:solidFill>
            </a:endParaRPr>
          </a:p>
          <a:p>
            <a:pPr indent="0" lvl="0" marL="914400" rtl="0" algn="l">
              <a:spcBef>
                <a:spcPts val="0"/>
              </a:spcBef>
              <a:spcAft>
                <a:spcPts val="0"/>
              </a:spcAft>
              <a:buNone/>
            </a:pPr>
            <a:r>
              <a:t/>
            </a:r>
            <a:endParaRPr sz="1300">
              <a:solidFill>
                <a:srgbClr val="1E1E1E"/>
              </a:solidFill>
            </a:endParaRPr>
          </a:p>
          <a:p>
            <a:pPr indent="0" lvl="0" marL="0" rtl="0" algn="l">
              <a:spcBef>
                <a:spcPts val="0"/>
              </a:spcBef>
              <a:spcAft>
                <a:spcPts val="0"/>
              </a:spcAft>
              <a:buNone/>
            </a:pPr>
            <a:r>
              <a:t/>
            </a:r>
            <a:endParaRPr sz="1500"/>
          </a:p>
          <a:p>
            <a:pPr indent="0" lvl="0" marL="457200" rtl="0" algn="l">
              <a:spcBef>
                <a:spcPts val="0"/>
              </a:spcBef>
              <a:spcAft>
                <a:spcPts val="0"/>
              </a:spcAft>
              <a:buNone/>
            </a:pPr>
            <a:r>
              <a:t/>
            </a:r>
            <a:endParaRPr sz="1500"/>
          </a:p>
          <a:p>
            <a:pPr indent="0" lvl="0" marL="457200" rtl="0" algn="l">
              <a:spcBef>
                <a:spcPts val="0"/>
              </a:spcBef>
              <a:spcAft>
                <a:spcPts val="1200"/>
              </a:spcAft>
              <a:buNone/>
            </a:pPr>
            <a:r>
              <a:t/>
            </a:r>
            <a:endParaRPr sz="1500"/>
          </a:p>
        </p:txBody>
      </p:sp>
      <p:pic>
        <p:nvPicPr>
          <p:cNvPr id="258" name="Google Shape;258;p38"/>
          <p:cNvPicPr preferRelativeResize="0"/>
          <p:nvPr/>
        </p:nvPicPr>
        <p:blipFill rotWithShape="1">
          <a:blip r:embed="rId3">
            <a:alphaModFix/>
          </a:blip>
          <a:srcRect b="0" l="0" r="0" t="22142"/>
          <a:stretch/>
        </p:blipFill>
        <p:spPr>
          <a:xfrm>
            <a:off x="5473125" y="586975"/>
            <a:ext cx="3468199" cy="1463875"/>
          </a:xfrm>
          <a:prstGeom prst="rect">
            <a:avLst/>
          </a:prstGeom>
          <a:noFill/>
          <a:ln>
            <a:noFill/>
          </a:ln>
        </p:spPr>
      </p:pic>
      <p:pic>
        <p:nvPicPr>
          <p:cNvPr id="259" name="Google Shape;259;p38"/>
          <p:cNvPicPr preferRelativeResize="0"/>
          <p:nvPr/>
        </p:nvPicPr>
        <p:blipFill>
          <a:blip r:embed="rId4">
            <a:alphaModFix/>
          </a:blip>
          <a:stretch>
            <a:fillRect/>
          </a:stretch>
        </p:blipFill>
        <p:spPr>
          <a:xfrm>
            <a:off x="5519750" y="2739300"/>
            <a:ext cx="3374951" cy="1880226"/>
          </a:xfrm>
          <a:prstGeom prst="rect">
            <a:avLst/>
          </a:prstGeom>
          <a:noFill/>
          <a:ln>
            <a:noFill/>
          </a:ln>
        </p:spPr>
      </p:pic>
      <p:sp>
        <p:nvSpPr>
          <p:cNvPr id="260" name="Google Shape;260;p38"/>
          <p:cNvSpPr txBox="1"/>
          <p:nvPr/>
        </p:nvSpPr>
        <p:spPr>
          <a:xfrm>
            <a:off x="4403025" y="4749725"/>
            <a:ext cx="44220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Figure 7: UART Pin Configuration.</a:t>
            </a:r>
            <a:r>
              <a:rPr lang="en" sz="1300">
                <a:solidFill>
                  <a:schemeClr val="accent1"/>
                </a:solidFill>
                <a:latin typeface="Lato"/>
                <a:ea typeface="Lato"/>
                <a:cs typeface="Lato"/>
                <a:sym typeface="Lato"/>
              </a:rPr>
              <a:t>[ESP S3 datasheet]</a:t>
            </a:r>
            <a:endParaRPr sz="1300">
              <a:solidFill>
                <a:schemeClr val="accent1"/>
              </a:solidFill>
              <a:latin typeface="Lato"/>
              <a:ea typeface="Lato"/>
              <a:cs typeface="Lato"/>
              <a:sym typeface="Lato"/>
            </a:endParaRPr>
          </a:p>
          <a:p>
            <a:pPr indent="0" lvl="0" marL="0" rtl="0" algn="ctr">
              <a:spcBef>
                <a:spcPts val="0"/>
              </a:spcBef>
              <a:spcAft>
                <a:spcPts val="0"/>
              </a:spcAft>
              <a:buNone/>
            </a:pPr>
            <a:r>
              <a:t/>
            </a:r>
            <a:endParaRPr sz="1300">
              <a:solidFill>
                <a:schemeClr val="accent1"/>
              </a:solidFill>
              <a:latin typeface="Lato"/>
              <a:ea typeface="Lato"/>
              <a:cs typeface="Lato"/>
              <a:sym typeface="Lato"/>
            </a:endParaRPr>
          </a:p>
        </p:txBody>
      </p:sp>
      <p:sp>
        <p:nvSpPr>
          <p:cNvPr id="261" name="Google Shape;261;p38"/>
          <p:cNvSpPr txBox="1"/>
          <p:nvPr/>
        </p:nvSpPr>
        <p:spPr>
          <a:xfrm>
            <a:off x="5519750" y="2050850"/>
            <a:ext cx="36372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Figure 6: RTC Pin Configuration. [ESP S3 datasheet]</a:t>
            </a:r>
            <a:endParaRPr sz="1300">
              <a:solidFill>
                <a:schemeClr val="accen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387900" y="-99125"/>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rPr>
              <a:t>CONFIGURATIONS FOR COMMUNICATION</a:t>
            </a:r>
            <a:endParaRPr>
              <a:solidFill>
                <a:srgbClr val="1E1E1E"/>
              </a:solidFill>
            </a:endParaRPr>
          </a:p>
        </p:txBody>
      </p:sp>
      <p:sp>
        <p:nvSpPr>
          <p:cNvPr id="267" name="Google Shape;267;p39"/>
          <p:cNvSpPr txBox="1"/>
          <p:nvPr>
            <p:ph idx="4294967295" type="body"/>
          </p:nvPr>
        </p:nvSpPr>
        <p:spPr>
          <a:xfrm>
            <a:off x="0" y="1255300"/>
            <a:ext cx="4961400" cy="3522300"/>
          </a:xfrm>
          <a:prstGeom prst="rect">
            <a:avLst/>
          </a:prstGeom>
        </p:spPr>
        <p:txBody>
          <a:bodyPr anchorCtr="0" anchor="t" bIns="91425" lIns="91425" spcFirstLastPara="1" rIns="91425" wrap="square" tIns="91425">
            <a:normAutofit fontScale="47500" lnSpcReduction="20000"/>
          </a:bodyPr>
          <a:lstStyle/>
          <a:p>
            <a:pPr indent="-304006" lvl="0" marL="457200" rtl="0" algn="l">
              <a:spcBef>
                <a:spcPts val="0"/>
              </a:spcBef>
              <a:spcAft>
                <a:spcPts val="0"/>
              </a:spcAft>
              <a:buClr>
                <a:srgbClr val="1E1E1E"/>
              </a:buClr>
              <a:buSzPct val="100000"/>
              <a:buChar char="●"/>
            </a:pPr>
            <a:r>
              <a:rPr lang="en" sz="2500">
                <a:solidFill>
                  <a:srgbClr val="1E1E1E"/>
                </a:solidFill>
              </a:rPr>
              <a:t>For USB OTG mode, the Data + and Data - Lines requires 45 Ohm resistors on each line.</a:t>
            </a:r>
            <a:endParaRPr sz="2500">
              <a:solidFill>
                <a:srgbClr val="1E1E1E"/>
              </a:solidFill>
            </a:endParaRPr>
          </a:p>
          <a:p>
            <a:pPr indent="0" lvl="0" marL="457200" rtl="0" algn="l">
              <a:spcBef>
                <a:spcPts val="0"/>
              </a:spcBef>
              <a:spcAft>
                <a:spcPts val="0"/>
              </a:spcAft>
              <a:buNone/>
            </a:pPr>
            <a:r>
              <a:t/>
            </a:r>
            <a:endParaRPr sz="2500">
              <a:solidFill>
                <a:srgbClr val="1E1E1E"/>
              </a:solidFill>
            </a:endParaRPr>
          </a:p>
          <a:p>
            <a:pPr indent="-304006" lvl="0" marL="457200" rtl="0" algn="l">
              <a:spcBef>
                <a:spcPts val="0"/>
              </a:spcBef>
              <a:spcAft>
                <a:spcPts val="0"/>
              </a:spcAft>
              <a:buClr>
                <a:srgbClr val="1E1E1E"/>
              </a:buClr>
              <a:buSzPct val="100000"/>
              <a:buChar char="●"/>
            </a:pPr>
            <a:r>
              <a:rPr lang="en" sz="2500">
                <a:solidFill>
                  <a:srgbClr val="1E1E1E"/>
                </a:solidFill>
              </a:rPr>
              <a:t>My design actually used 22.6 Ohm resistors.</a:t>
            </a:r>
            <a:endParaRPr sz="2500">
              <a:solidFill>
                <a:srgbClr val="1E1E1E"/>
              </a:solidFill>
            </a:endParaRPr>
          </a:p>
          <a:p>
            <a:pPr indent="0" lvl="0" marL="0" rtl="0" algn="l">
              <a:spcBef>
                <a:spcPts val="0"/>
              </a:spcBef>
              <a:spcAft>
                <a:spcPts val="0"/>
              </a:spcAft>
              <a:buNone/>
            </a:pPr>
            <a:r>
              <a:t/>
            </a:r>
            <a:endParaRPr sz="2500">
              <a:solidFill>
                <a:srgbClr val="1E1E1E"/>
              </a:solidFill>
            </a:endParaRPr>
          </a:p>
          <a:p>
            <a:pPr indent="0" lvl="0" marL="457200" rtl="0" algn="l">
              <a:spcBef>
                <a:spcPts val="0"/>
              </a:spcBef>
              <a:spcAft>
                <a:spcPts val="0"/>
              </a:spcAft>
              <a:buNone/>
            </a:pPr>
            <a:r>
              <a:t/>
            </a:r>
            <a:endParaRPr sz="2500">
              <a:solidFill>
                <a:srgbClr val="1E1E1E"/>
              </a:solidFill>
            </a:endParaRPr>
          </a:p>
          <a:p>
            <a:pPr indent="-304006" lvl="0" marL="457200" rtl="0" algn="l">
              <a:lnSpc>
                <a:spcPct val="120000"/>
              </a:lnSpc>
              <a:spcBef>
                <a:spcPts val="0"/>
              </a:spcBef>
              <a:spcAft>
                <a:spcPts val="0"/>
              </a:spcAft>
              <a:buClr>
                <a:srgbClr val="1E1E1E"/>
              </a:buClr>
              <a:buSzPct val="100000"/>
              <a:buChar char="●"/>
            </a:pPr>
            <a:r>
              <a:rPr lang="en" sz="2500">
                <a:solidFill>
                  <a:srgbClr val="1E1E1E"/>
                </a:solidFill>
              </a:rPr>
              <a:t>In differential mode, the effective voltage difference between D+ and D- is 2×V = I*45 , since the voltage drop on one line adds to the voltage rise on the other.</a:t>
            </a:r>
            <a:endParaRPr sz="2500">
              <a:solidFill>
                <a:srgbClr val="1E1E1E"/>
              </a:solidFill>
            </a:endParaRPr>
          </a:p>
          <a:p>
            <a:pPr indent="0" lvl="0" marL="0" rtl="0" algn="l">
              <a:lnSpc>
                <a:spcPct val="120000"/>
              </a:lnSpc>
              <a:spcBef>
                <a:spcPts val="0"/>
              </a:spcBef>
              <a:spcAft>
                <a:spcPts val="0"/>
              </a:spcAft>
              <a:buNone/>
            </a:pPr>
            <a:r>
              <a:t/>
            </a:r>
            <a:endParaRPr sz="2500">
              <a:solidFill>
                <a:srgbClr val="1E1E1E"/>
              </a:solidFill>
            </a:endParaRPr>
          </a:p>
          <a:p>
            <a:pPr indent="0" lvl="0" marL="457200" rtl="0" algn="l">
              <a:lnSpc>
                <a:spcPct val="120000"/>
              </a:lnSpc>
              <a:spcBef>
                <a:spcPts val="0"/>
              </a:spcBef>
              <a:spcAft>
                <a:spcPts val="0"/>
              </a:spcAft>
              <a:buNone/>
            </a:pPr>
            <a:r>
              <a:t/>
            </a:r>
            <a:endParaRPr sz="2500">
              <a:solidFill>
                <a:srgbClr val="1E1E1E"/>
              </a:solidFill>
            </a:endParaRPr>
          </a:p>
          <a:p>
            <a:pPr indent="-304006" lvl="0" marL="457200" rtl="0" algn="l">
              <a:lnSpc>
                <a:spcPct val="120000"/>
              </a:lnSpc>
              <a:spcBef>
                <a:spcPts val="0"/>
              </a:spcBef>
              <a:spcAft>
                <a:spcPts val="0"/>
              </a:spcAft>
              <a:buClr>
                <a:srgbClr val="1E1E1E"/>
              </a:buClr>
              <a:buSzPct val="100000"/>
              <a:buChar char="●"/>
            </a:pPr>
            <a:r>
              <a:rPr lang="en" sz="2500">
                <a:solidFill>
                  <a:srgbClr val="1E1E1E"/>
                </a:solidFill>
              </a:rPr>
              <a:t>This makes it seem as if there's a single resistor with twice the voltage drop, which mathematically is equivalent to a resistor with half the resistance (22.5 Ohms) and the same voltage drop</a:t>
            </a:r>
            <a:endParaRPr sz="2500">
              <a:solidFill>
                <a:srgbClr val="1E1E1E"/>
              </a:solidFill>
            </a:endParaRPr>
          </a:p>
          <a:p>
            <a:pPr indent="0" lvl="0" marL="457200" rtl="0" algn="l">
              <a:spcBef>
                <a:spcPts val="0"/>
              </a:spcBef>
              <a:spcAft>
                <a:spcPts val="0"/>
              </a:spcAft>
              <a:buNone/>
            </a:pPr>
            <a:r>
              <a:t/>
            </a:r>
            <a:endParaRPr sz="1500">
              <a:solidFill>
                <a:srgbClr val="1E1E1E"/>
              </a:solidFill>
            </a:endParaRPr>
          </a:p>
          <a:p>
            <a:pPr indent="0" lvl="0" marL="914400" rtl="0" algn="l">
              <a:spcBef>
                <a:spcPts val="0"/>
              </a:spcBef>
              <a:spcAft>
                <a:spcPts val="0"/>
              </a:spcAft>
              <a:buNone/>
            </a:pPr>
            <a:r>
              <a:t/>
            </a:r>
            <a:endParaRPr sz="1300">
              <a:solidFill>
                <a:srgbClr val="1E1E1E"/>
              </a:solidFill>
            </a:endParaRPr>
          </a:p>
          <a:p>
            <a:pPr indent="0" lvl="0" marL="914400" rtl="0" algn="l">
              <a:spcBef>
                <a:spcPts val="0"/>
              </a:spcBef>
              <a:spcAft>
                <a:spcPts val="0"/>
              </a:spcAft>
              <a:buNone/>
            </a:pPr>
            <a:r>
              <a:t/>
            </a:r>
            <a:endParaRPr sz="1300">
              <a:solidFill>
                <a:srgbClr val="1E1E1E"/>
              </a:solidFill>
            </a:endParaRPr>
          </a:p>
          <a:p>
            <a:pPr indent="0" lvl="0" marL="0" rtl="0" algn="l">
              <a:spcBef>
                <a:spcPts val="0"/>
              </a:spcBef>
              <a:spcAft>
                <a:spcPts val="0"/>
              </a:spcAft>
              <a:buNone/>
            </a:pPr>
            <a:r>
              <a:t/>
            </a:r>
            <a:endParaRPr sz="1500"/>
          </a:p>
          <a:p>
            <a:pPr indent="0" lvl="0" marL="457200" rtl="0" algn="l">
              <a:spcBef>
                <a:spcPts val="0"/>
              </a:spcBef>
              <a:spcAft>
                <a:spcPts val="0"/>
              </a:spcAft>
              <a:buNone/>
            </a:pPr>
            <a:r>
              <a:t/>
            </a:r>
            <a:endParaRPr sz="1500"/>
          </a:p>
          <a:p>
            <a:pPr indent="0" lvl="0" marL="457200" rtl="0" algn="l">
              <a:spcBef>
                <a:spcPts val="0"/>
              </a:spcBef>
              <a:spcAft>
                <a:spcPts val="1200"/>
              </a:spcAft>
              <a:buNone/>
            </a:pPr>
            <a:r>
              <a:t/>
            </a:r>
            <a:endParaRPr sz="1500"/>
          </a:p>
        </p:txBody>
      </p:sp>
      <p:pic>
        <p:nvPicPr>
          <p:cNvPr id="268" name="Google Shape;268;p39"/>
          <p:cNvPicPr preferRelativeResize="0"/>
          <p:nvPr/>
        </p:nvPicPr>
        <p:blipFill>
          <a:blip r:embed="rId3">
            <a:alphaModFix/>
          </a:blip>
          <a:stretch>
            <a:fillRect/>
          </a:stretch>
        </p:blipFill>
        <p:spPr>
          <a:xfrm>
            <a:off x="5180088" y="1106863"/>
            <a:ext cx="3746124" cy="1152275"/>
          </a:xfrm>
          <a:prstGeom prst="rect">
            <a:avLst/>
          </a:prstGeom>
          <a:noFill/>
          <a:ln>
            <a:noFill/>
          </a:ln>
        </p:spPr>
      </p:pic>
      <p:sp>
        <p:nvSpPr>
          <p:cNvPr id="269" name="Google Shape;269;p39"/>
          <p:cNvSpPr txBox="1"/>
          <p:nvPr/>
        </p:nvSpPr>
        <p:spPr>
          <a:xfrm>
            <a:off x="5234538" y="2335625"/>
            <a:ext cx="36372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Figure 8: USB 2.0 Spec Termination Resistor. [USB 2.0 Specification Pg 129].</a:t>
            </a:r>
            <a:endParaRPr sz="1300">
              <a:solidFill>
                <a:schemeClr val="accent1"/>
              </a:solidFill>
              <a:latin typeface="Lato"/>
              <a:ea typeface="Lato"/>
              <a:cs typeface="Lato"/>
              <a:sym typeface="Lato"/>
            </a:endParaRPr>
          </a:p>
        </p:txBody>
      </p:sp>
      <p:pic>
        <p:nvPicPr>
          <p:cNvPr id="270" name="Google Shape;270;p39"/>
          <p:cNvPicPr preferRelativeResize="0"/>
          <p:nvPr/>
        </p:nvPicPr>
        <p:blipFill>
          <a:blip r:embed="rId4">
            <a:alphaModFix/>
          </a:blip>
          <a:stretch>
            <a:fillRect/>
          </a:stretch>
        </p:blipFill>
        <p:spPr>
          <a:xfrm>
            <a:off x="5234550" y="3188600"/>
            <a:ext cx="3637199" cy="1370050"/>
          </a:xfrm>
          <a:prstGeom prst="rect">
            <a:avLst/>
          </a:prstGeom>
          <a:noFill/>
          <a:ln>
            <a:noFill/>
          </a:ln>
        </p:spPr>
      </p:pic>
      <p:sp>
        <p:nvSpPr>
          <p:cNvPr id="271" name="Google Shape;271;p39"/>
          <p:cNvSpPr txBox="1"/>
          <p:nvPr/>
        </p:nvSpPr>
        <p:spPr>
          <a:xfrm>
            <a:off x="5234538" y="4672725"/>
            <a:ext cx="36372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Figure 9: Typical Data Pattern for USB Signal. [Source: USB Made Simple].</a:t>
            </a:r>
            <a:endParaRPr sz="13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387900" y="-99125"/>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rPr>
              <a:t>ISSUES DURING TESTING</a:t>
            </a:r>
            <a:endParaRPr>
              <a:solidFill>
                <a:srgbClr val="1E1E1E"/>
              </a:solidFill>
            </a:endParaRPr>
          </a:p>
        </p:txBody>
      </p:sp>
      <p:sp>
        <p:nvSpPr>
          <p:cNvPr id="277" name="Google Shape;277;p40"/>
          <p:cNvSpPr txBox="1"/>
          <p:nvPr>
            <p:ph idx="4294967295" type="body"/>
          </p:nvPr>
        </p:nvSpPr>
        <p:spPr>
          <a:xfrm>
            <a:off x="69025" y="1384975"/>
            <a:ext cx="5253600" cy="3522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1E1E1E"/>
              </a:buClr>
              <a:buSzPts val="1300"/>
              <a:buChar char="●"/>
            </a:pPr>
            <a:r>
              <a:rPr lang="en">
                <a:solidFill>
                  <a:srgbClr val="1E1E1E"/>
                </a:solidFill>
              </a:rPr>
              <a:t>During the firmware test, the Firmware during Flash Process would get stuck in boot mode.</a:t>
            </a:r>
            <a:endParaRPr>
              <a:solidFill>
                <a:srgbClr val="1E1E1E"/>
              </a:solidFill>
            </a:endParaRPr>
          </a:p>
          <a:p>
            <a:pPr indent="0" lvl="0" marL="457200" rtl="0" algn="l">
              <a:spcBef>
                <a:spcPts val="0"/>
              </a:spcBef>
              <a:spcAft>
                <a:spcPts val="0"/>
              </a:spcAft>
              <a:buNone/>
            </a:pPr>
            <a:r>
              <a:t/>
            </a:r>
            <a:endParaRPr>
              <a:solidFill>
                <a:srgbClr val="1E1E1E"/>
              </a:solidFill>
            </a:endParaRPr>
          </a:p>
          <a:p>
            <a:pPr indent="-311150" lvl="0" marL="457200" rtl="0" algn="l">
              <a:spcBef>
                <a:spcPts val="0"/>
              </a:spcBef>
              <a:spcAft>
                <a:spcPts val="0"/>
              </a:spcAft>
              <a:buClr>
                <a:srgbClr val="1E1E1E"/>
              </a:buClr>
              <a:buSzPts val="1300"/>
              <a:buChar char="●"/>
            </a:pPr>
            <a:r>
              <a:rPr lang="en">
                <a:solidFill>
                  <a:srgbClr val="1E1E1E"/>
                </a:solidFill>
              </a:rPr>
              <a:t>The program would successfully </a:t>
            </a:r>
            <a:r>
              <a:rPr lang="en">
                <a:solidFill>
                  <a:srgbClr val="1E1E1E"/>
                </a:solidFill>
              </a:rPr>
              <a:t>flash</a:t>
            </a:r>
            <a:r>
              <a:rPr lang="en">
                <a:solidFill>
                  <a:srgbClr val="1E1E1E"/>
                </a:solidFill>
              </a:rPr>
              <a:t> to the IC but during startup it would not be able to get the new image.</a:t>
            </a:r>
            <a:endParaRPr>
              <a:solidFill>
                <a:srgbClr val="1E1E1E"/>
              </a:solidFill>
            </a:endParaRPr>
          </a:p>
          <a:p>
            <a:pPr indent="0" lvl="0" marL="457200" rtl="0" algn="l">
              <a:spcBef>
                <a:spcPts val="0"/>
              </a:spcBef>
              <a:spcAft>
                <a:spcPts val="0"/>
              </a:spcAft>
              <a:buNone/>
            </a:pPr>
            <a:r>
              <a:t/>
            </a:r>
            <a:endParaRPr>
              <a:solidFill>
                <a:srgbClr val="1E1E1E"/>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1200"/>
              </a:spcAft>
              <a:buNone/>
            </a:pPr>
            <a:r>
              <a:t/>
            </a:r>
            <a:endParaRPr/>
          </a:p>
        </p:txBody>
      </p:sp>
      <p:pic>
        <p:nvPicPr>
          <p:cNvPr id="278" name="Google Shape;278;p40"/>
          <p:cNvPicPr preferRelativeResize="0"/>
          <p:nvPr/>
        </p:nvPicPr>
        <p:blipFill rotWithShape="1">
          <a:blip r:embed="rId3">
            <a:alphaModFix/>
          </a:blip>
          <a:srcRect b="0" l="16881" r="0" t="23371"/>
          <a:stretch/>
        </p:blipFill>
        <p:spPr>
          <a:xfrm>
            <a:off x="3853000" y="2920175"/>
            <a:ext cx="5104102" cy="18885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387900" y="-99125"/>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rPr>
              <a:t>Successfull Flash of Program</a:t>
            </a:r>
            <a:endParaRPr>
              <a:solidFill>
                <a:srgbClr val="1E1E1E"/>
              </a:solidFill>
            </a:endParaRPr>
          </a:p>
        </p:txBody>
      </p:sp>
      <p:sp>
        <p:nvSpPr>
          <p:cNvPr id="284" name="Google Shape;284;p41"/>
          <p:cNvSpPr txBox="1"/>
          <p:nvPr>
            <p:ph idx="4294967295" type="body"/>
          </p:nvPr>
        </p:nvSpPr>
        <p:spPr>
          <a:xfrm>
            <a:off x="69025" y="1384975"/>
            <a:ext cx="5253600" cy="3522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1E1E1E"/>
              </a:buClr>
              <a:buSzPts val="1300"/>
              <a:buChar char="●"/>
            </a:pPr>
            <a:r>
              <a:rPr lang="en">
                <a:solidFill>
                  <a:srgbClr val="1E1E1E"/>
                </a:solidFill>
              </a:rPr>
              <a:t>During the firmware test, the Firmware during Flash Process would get stuck in boot mode.</a:t>
            </a:r>
            <a:endParaRPr>
              <a:solidFill>
                <a:srgbClr val="1E1E1E"/>
              </a:solidFill>
            </a:endParaRPr>
          </a:p>
          <a:p>
            <a:pPr indent="-311150" lvl="0" marL="457200" rtl="0" algn="l">
              <a:spcBef>
                <a:spcPts val="0"/>
              </a:spcBef>
              <a:spcAft>
                <a:spcPts val="0"/>
              </a:spcAft>
              <a:buClr>
                <a:srgbClr val="1E1E1E"/>
              </a:buClr>
              <a:buSzPts val="1300"/>
              <a:buChar char="●"/>
            </a:pPr>
            <a:r>
              <a:rPr lang="en">
                <a:solidFill>
                  <a:srgbClr val="1E1E1E"/>
                </a:solidFill>
              </a:rPr>
              <a:t>The issue was that the BOOT Switch pulled the boot pin to the ground and would not pull it back high. Error in my schematic.</a:t>
            </a:r>
            <a:endParaRPr>
              <a:solidFill>
                <a:srgbClr val="1E1E1E"/>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1200"/>
              </a:spcAft>
              <a:buNone/>
            </a:pPr>
            <a:r>
              <a:t/>
            </a:r>
            <a:endParaRPr/>
          </a:p>
        </p:txBody>
      </p:sp>
      <p:pic>
        <p:nvPicPr>
          <p:cNvPr id="285" name="Google Shape;285;p41"/>
          <p:cNvPicPr preferRelativeResize="0"/>
          <p:nvPr/>
        </p:nvPicPr>
        <p:blipFill>
          <a:blip r:embed="rId3">
            <a:alphaModFix/>
          </a:blip>
          <a:stretch>
            <a:fillRect/>
          </a:stretch>
        </p:blipFill>
        <p:spPr>
          <a:xfrm>
            <a:off x="5930325" y="1138625"/>
            <a:ext cx="3110548" cy="3642102"/>
          </a:xfrm>
          <a:prstGeom prst="rect">
            <a:avLst/>
          </a:prstGeom>
          <a:noFill/>
          <a:ln>
            <a:noFill/>
          </a:ln>
        </p:spPr>
      </p:pic>
      <p:pic>
        <p:nvPicPr>
          <p:cNvPr id="286" name="Google Shape;286;p41"/>
          <p:cNvPicPr preferRelativeResize="0"/>
          <p:nvPr/>
        </p:nvPicPr>
        <p:blipFill rotWithShape="1">
          <a:blip r:embed="rId4">
            <a:alphaModFix/>
          </a:blip>
          <a:srcRect b="0" l="23430" r="0" t="0"/>
          <a:stretch/>
        </p:blipFill>
        <p:spPr>
          <a:xfrm>
            <a:off x="938625" y="2532350"/>
            <a:ext cx="4104874" cy="246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87900" y="480875"/>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rgbClr val="1E1E1E"/>
                </a:solidFill>
              </a:rPr>
              <a:t>PROBLEM STATEMENT</a:t>
            </a:r>
            <a:endParaRPr sz="2200">
              <a:solidFill>
                <a:srgbClr val="1E1E1E"/>
              </a:solidFill>
            </a:endParaRPr>
          </a:p>
        </p:txBody>
      </p:sp>
      <p:sp>
        <p:nvSpPr>
          <p:cNvPr id="99" name="Google Shape;99;p15"/>
          <p:cNvSpPr txBox="1"/>
          <p:nvPr>
            <p:ph idx="4294967295" type="body"/>
          </p:nvPr>
        </p:nvSpPr>
        <p:spPr>
          <a:xfrm>
            <a:off x="422600" y="1268075"/>
            <a:ext cx="8052900" cy="3685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E1E1E"/>
              </a:buClr>
              <a:buSzPts val="1400"/>
              <a:buChar char="●"/>
            </a:pPr>
            <a:r>
              <a:rPr lang="en" sz="1400">
                <a:solidFill>
                  <a:srgbClr val="1E1E1E"/>
                </a:solidFill>
              </a:rPr>
              <a:t>Heart disease is the leading cause of mortality in the US, with one cardiovascular death every 33 seconds.</a:t>
            </a:r>
            <a:r>
              <a:rPr lang="en" sz="1400">
                <a:solidFill>
                  <a:srgbClr val="1E1E1E"/>
                </a:solidFill>
              </a:rPr>
              <a:t> [1].</a:t>
            </a:r>
            <a:endParaRPr sz="1400">
              <a:solidFill>
                <a:srgbClr val="1E1E1E"/>
              </a:solidFill>
            </a:endParaRPr>
          </a:p>
          <a:p>
            <a:pPr indent="0" lvl="0" marL="0" rtl="0" algn="l">
              <a:spcBef>
                <a:spcPts val="0"/>
              </a:spcBef>
              <a:spcAft>
                <a:spcPts val="0"/>
              </a:spcAft>
              <a:buNone/>
            </a:pPr>
            <a:r>
              <a:t/>
            </a:r>
            <a:endParaRPr sz="1400">
              <a:solidFill>
                <a:srgbClr val="1E1E1E"/>
              </a:solidFill>
            </a:endParaRPr>
          </a:p>
          <a:p>
            <a:pPr indent="-317500" lvl="0" marL="457200" rtl="0" algn="l">
              <a:spcBef>
                <a:spcPts val="0"/>
              </a:spcBef>
              <a:spcAft>
                <a:spcPts val="0"/>
              </a:spcAft>
              <a:buClr>
                <a:srgbClr val="1E1E1E"/>
              </a:buClr>
              <a:buSzPts val="1400"/>
              <a:buChar char="●"/>
            </a:pPr>
            <a:r>
              <a:rPr lang="en" sz="1400">
                <a:solidFill>
                  <a:srgbClr val="1E1E1E"/>
                </a:solidFill>
              </a:rPr>
              <a:t>Globally, cardiovascular diseases cause 17.9 million deaths annually, with over 80% due to heart attacks. Post-pandemic, there's a 30% increase in cardiovascular deaths among adults aged 25-44</a:t>
            </a:r>
            <a:r>
              <a:rPr lang="en" sz="1400">
                <a:solidFill>
                  <a:srgbClr val="1E1E1E"/>
                </a:solidFill>
              </a:rPr>
              <a:t>[</a:t>
            </a:r>
            <a:r>
              <a:rPr lang="en" sz="1400">
                <a:solidFill>
                  <a:srgbClr val="1E1E1E"/>
                </a:solidFill>
              </a:rPr>
              <a:t>2</a:t>
            </a:r>
            <a:r>
              <a:rPr lang="en" sz="1400">
                <a:solidFill>
                  <a:srgbClr val="1E1E1E"/>
                </a:solidFill>
              </a:rPr>
              <a:t>].  </a:t>
            </a:r>
            <a:endParaRPr sz="1400">
              <a:solidFill>
                <a:srgbClr val="1E1E1E"/>
              </a:solidFill>
            </a:endParaRPr>
          </a:p>
          <a:p>
            <a:pPr indent="0" lvl="0" marL="457200" rtl="0" algn="l">
              <a:spcBef>
                <a:spcPts val="0"/>
              </a:spcBef>
              <a:spcAft>
                <a:spcPts val="0"/>
              </a:spcAft>
              <a:buNone/>
            </a:pPr>
            <a:r>
              <a:t/>
            </a:r>
            <a:endParaRPr sz="1400">
              <a:solidFill>
                <a:srgbClr val="1E1E1E"/>
              </a:solidFill>
            </a:endParaRPr>
          </a:p>
          <a:p>
            <a:pPr indent="-317500" lvl="0" marL="457200" rtl="0" algn="l">
              <a:spcBef>
                <a:spcPts val="0"/>
              </a:spcBef>
              <a:spcAft>
                <a:spcPts val="0"/>
              </a:spcAft>
              <a:buClr>
                <a:srgbClr val="1E1E1E"/>
              </a:buClr>
              <a:buSzPts val="1400"/>
              <a:buChar char="●"/>
            </a:pPr>
            <a:r>
              <a:rPr lang="en" sz="1400">
                <a:solidFill>
                  <a:srgbClr val="1E1E1E"/>
                </a:solidFill>
              </a:rPr>
              <a:t>In order to diagnose heart diseases specialists such as doctors and cardiologists require extensive patient examination in order to diagnose.</a:t>
            </a:r>
            <a:endParaRPr sz="1400">
              <a:solidFill>
                <a:srgbClr val="1E1E1E"/>
              </a:solidFill>
            </a:endParaRPr>
          </a:p>
          <a:p>
            <a:pPr indent="0" lvl="0" marL="457200" rtl="0" algn="l">
              <a:spcBef>
                <a:spcPts val="0"/>
              </a:spcBef>
              <a:spcAft>
                <a:spcPts val="0"/>
              </a:spcAft>
              <a:buNone/>
            </a:pPr>
            <a:r>
              <a:t/>
            </a:r>
            <a:endParaRPr>
              <a:solidFill>
                <a:srgbClr val="1E1E1E"/>
              </a:solidFill>
              <a:latin typeface="Poppins"/>
              <a:ea typeface="Poppins"/>
              <a:cs typeface="Poppins"/>
              <a:sym typeface="Poppins"/>
            </a:endParaRPr>
          </a:p>
          <a:p>
            <a:pPr indent="0" lvl="0" marL="0" rtl="0" algn="l">
              <a:spcBef>
                <a:spcPts val="0"/>
              </a:spcBef>
              <a:spcAft>
                <a:spcPts val="0"/>
              </a:spcAft>
              <a:buNone/>
            </a:pPr>
            <a:r>
              <a:t/>
            </a:r>
            <a:endParaRPr>
              <a:solidFill>
                <a:srgbClr val="1E1E1E"/>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727650" y="58522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FPGA SELECTION</a:t>
            </a:r>
            <a:endParaRPr/>
          </a:p>
        </p:txBody>
      </p:sp>
      <p:sp>
        <p:nvSpPr>
          <p:cNvPr id="292" name="Google Shape;292;p42"/>
          <p:cNvSpPr txBox="1"/>
          <p:nvPr>
            <p:ph idx="1" type="body"/>
          </p:nvPr>
        </p:nvSpPr>
        <p:spPr>
          <a:xfrm>
            <a:off x="729450" y="1331725"/>
            <a:ext cx="5012400" cy="3290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Crucial to choose an FPGA with enough power and resources for efficient audio processing.</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FPGA needs compatibility with Xilinx Audio I2S interface for smooth integration.</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ZedBoard Zynq-7000, fulfilling these criteria, is the optimal choice for our audio processing system's core to run real-time audio algorithms.</a:t>
            </a:r>
            <a:endParaRPr sz="1400"/>
          </a:p>
        </p:txBody>
      </p:sp>
      <p:pic>
        <p:nvPicPr>
          <p:cNvPr id="293" name="Google Shape;293;p42"/>
          <p:cNvPicPr preferRelativeResize="0"/>
          <p:nvPr/>
        </p:nvPicPr>
        <p:blipFill>
          <a:blip r:embed="rId3">
            <a:alphaModFix/>
          </a:blip>
          <a:stretch>
            <a:fillRect/>
          </a:stretch>
        </p:blipFill>
        <p:spPr>
          <a:xfrm>
            <a:off x="5741850" y="1344975"/>
            <a:ext cx="3249750" cy="245356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727650" y="56592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IMPLEMENTATION INTRODUCTION</a:t>
            </a:r>
            <a:endParaRPr/>
          </a:p>
        </p:txBody>
      </p:sp>
      <p:sp>
        <p:nvSpPr>
          <p:cNvPr id="299" name="Google Shape;299;p43"/>
          <p:cNvSpPr txBox="1"/>
          <p:nvPr>
            <p:ph idx="1" type="body"/>
          </p:nvPr>
        </p:nvSpPr>
        <p:spPr>
          <a:xfrm>
            <a:off x="729450" y="1408925"/>
            <a:ext cx="7688700" cy="33099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Digitized audio samples are sent to the Zynq chip via the </a:t>
            </a:r>
            <a:r>
              <a:rPr b="1" lang="en" sz="1400"/>
              <a:t>I2S</a:t>
            </a:r>
            <a:r>
              <a:rPr lang="en" sz="1400"/>
              <a:t> bus, using the </a:t>
            </a:r>
            <a:r>
              <a:rPr b="1" lang="en" sz="1400"/>
              <a:t>Zed_audio_ctrl </a:t>
            </a:r>
            <a:r>
              <a:rPr lang="en" sz="1400"/>
              <a:t>IP core for interface implementation.</a:t>
            </a:r>
            <a:endParaRPr sz="1400"/>
          </a:p>
          <a:p>
            <a:pPr indent="0" lvl="0" marL="457200" rtl="0" algn="l">
              <a:lnSpc>
                <a:spcPct val="95000"/>
              </a:lnSpc>
              <a:spcBef>
                <a:spcPts val="1200"/>
              </a:spcBef>
              <a:spcAft>
                <a:spcPts val="0"/>
              </a:spcAft>
              <a:buSzPts val="935"/>
              <a:buNone/>
            </a:pPr>
            <a:r>
              <a:t/>
            </a:r>
            <a:endParaRPr sz="1400"/>
          </a:p>
          <a:p>
            <a:pPr indent="-317500" lvl="0" marL="457200" rtl="0" algn="l">
              <a:lnSpc>
                <a:spcPct val="95000"/>
              </a:lnSpc>
              <a:spcBef>
                <a:spcPts val="1200"/>
              </a:spcBef>
              <a:spcAft>
                <a:spcPts val="0"/>
              </a:spcAft>
              <a:buSzPts val="1400"/>
              <a:buChar char="●"/>
            </a:pPr>
            <a:r>
              <a:rPr lang="en" sz="1400"/>
              <a:t>The Zynq chip's </a:t>
            </a:r>
            <a:r>
              <a:rPr b="1" lang="en" sz="1400"/>
              <a:t>NCO</a:t>
            </a:r>
            <a:r>
              <a:rPr lang="en" sz="1400"/>
              <a:t> generates sine wave samples at selected frequencies, which can be merged with audio samples using Zedboard switches.</a:t>
            </a:r>
            <a:endParaRPr sz="1400"/>
          </a:p>
          <a:p>
            <a:pPr indent="0" lvl="0" marL="457200" rtl="0" algn="l">
              <a:lnSpc>
                <a:spcPct val="95000"/>
              </a:lnSpc>
              <a:spcBef>
                <a:spcPts val="1200"/>
              </a:spcBef>
              <a:spcAft>
                <a:spcPts val="0"/>
              </a:spcAft>
              <a:buSzPts val="935"/>
              <a:buNone/>
            </a:pPr>
            <a:r>
              <a:t/>
            </a:r>
            <a:endParaRPr sz="1400"/>
          </a:p>
          <a:p>
            <a:pPr indent="-317500" lvl="0" marL="457200" rtl="0" algn="l">
              <a:lnSpc>
                <a:spcPct val="95000"/>
              </a:lnSpc>
              <a:spcBef>
                <a:spcPts val="1200"/>
              </a:spcBef>
              <a:spcAft>
                <a:spcPts val="0"/>
              </a:spcAft>
              <a:buSzPts val="1400"/>
              <a:buChar char="●"/>
            </a:pPr>
            <a:r>
              <a:rPr lang="en" sz="1400"/>
              <a:t>Modified audio (original + sine wave) is played through speakers or earphones connected to the </a:t>
            </a:r>
            <a:r>
              <a:rPr b="1" lang="en" sz="1400"/>
              <a:t>ADAU1761 Codec</a:t>
            </a:r>
            <a:r>
              <a:rPr lang="en" sz="1400"/>
              <a:t>'s DAC via the line-out port (green plug).</a:t>
            </a:r>
            <a:endParaRPr sz="1400"/>
          </a:p>
          <a:p>
            <a:pPr indent="0" lvl="0" marL="457200" rtl="0" algn="l">
              <a:lnSpc>
                <a:spcPct val="95000"/>
              </a:lnSpc>
              <a:spcBef>
                <a:spcPts val="1200"/>
              </a:spcBef>
              <a:spcAft>
                <a:spcPts val="0"/>
              </a:spcAft>
              <a:buSzPts val="935"/>
              <a:buNone/>
            </a:pPr>
            <a:r>
              <a:t/>
            </a:r>
            <a:endParaRPr sz="1400"/>
          </a:p>
          <a:p>
            <a:pPr indent="-317500" lvl="0" marL="457200" rtl="0" algn="l">
              <a:lnSpc>
                <a:spcPct val="95000"/>
              </a:lnSpc>
              <a:spcBef>
                <a:spcPts val="1200"/>
              </a:spcBef>
              <a:spcAft>
                <a:spcPts val="0"/>
              </a:spcAft>
              <a:buSzPts val="1400"/>
              <a:buChar char="●"/>
            </a:pPr>
            <a:r>
              <a:rPr lang="en" sz="1400"/>
              <a:t>Input audio can come from a microphone or a desktop/laptop's analog output (blue plug).</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727800" y="594875"/>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FPGA AUDIO PROCESSING FLOWCHART</a:t>
            </a:r>
            <a:endParaRPr/>
          </a:p>
        </p:txBody>
      </p:sp>
      <p:pic>
        <p:nvPicPr>
          <p:cNvPr id="305" name="Google Shape;305;p44"/>
          <p:cNvPicPr preferRelativeResize="0"/>
          <p:nvPr/>
        </p:nvPicPr>
        <p:blipFill>
          <a:blip r:embed="rId3">
            <a:alphaModFix/>
          </a:blip>
          <a:stretch>
            <a:fillRect/>
          </a:stretch>
        </p:blipFill>
        <p:spPr>
          <a:xfrm>
            <a:off x="1643638" y="1253525"/>
            <a:ext cx="5856736" cy="37086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727800" y="556275"/>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I2S Introduction</a:t>
            </a:r>
            <a:endParaRPr/>
          </a:p>
        </p:txBody>
      </p:sp>
      <p:pic>
        <p:nvPicPr>
          <p:cNvPr id="311" name="Google Shape;311;p45"/>
          <p:cNvPicPr preferRelativeResize="0"/>
          <p:nvPr/>
        </p:nvPicPr>
        <p:blipFill>
          <a:blip r:embed="rId3">
            <a:alphaModFix/>
          </a:blip>
          <a:stretch>
            <a:fillRect/>
          </a:stretch>
        </p:blipFill>
        <p:spPr>
          <a:xfrm>
            <a:off x="460337" y="3289150"/>
            <a:ext cx="6196825" cy="1380000"/>
          </a:xfrm>
          <a:prstGeom prst="rect">
            <a:avLst/>
          </a:prstGeom>
          <a:noFill/>
          <a:ln>
            <a:noFill/>
          </a:ln>
        </p:spPr>
      </p:pic>
      <p:sp>
        <p:nvSpPr>
          <p:cNvPr id="312" name="Google Shape;312;p45"/>
          <p:cNvSpPr txBox="1"/>
          <p:nvPr/>
        </p:nvSpPr>
        <p:spPr>
          <a:xfrm>
            <a:off x="685150" y="1572975"/>
            <a:ext cx="7855200" cy="14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Inter-IC Sound (I2S) Protocol - an electrical serial bus interface standard used for connecting digital audio devices together</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The Left-Right clock (LRCLK)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Bit clock (BCLK) - Serial Clock</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Serial audio data in/out lines (SDATA_ADC) and (SDATA_DAC)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Use zed_audio_ctrl block from Zynq book[7]</a:t>
            </a:r>
            <a:endParaRPr>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313" name="Google Shape;313;p45"/>
          <p:cNvPicPr preferRelativeResize="0"/>
          <p:nvPr/>
        </p:nvPicPr>
        <p:blipFill>
          <a:blip r:embed="rId4">
            <a:alphaModFix/>
          </a:blip>
          <a:stretch>
            <a:fillRect/>
          </a:stretch>
        </p:blipFill>
        <p:spPr>
          <a:xfrm>
            <a:off x="6912350" y="2036350"/>
            <a:ext cx="1771650" cy="1323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ph type="title"/>
          </p:nvPr>
        </p:nvSpPr>
        <p:spPr>
          <a:xfrm>
            <a:off x="727800" y="565925"/>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VIVADO BLOCK DESIGN OVERVIEW</a:t>
            </a:r>
            <a:endParaRPr/>
          </a:p>
        </p:txBody>
      </p:sp>
      <p:pic>
        <p:nvPicPr>
          <p:cNvPr id="319" name="Google Shape;319;p46"/>
          <p:cNvPicPr preferRelativeResize="0"/>
          <p:nvPr/>
        </p:nvPicPr>
        <p:blipFill>
          <a:blip r:embed="rId3">
            <a:alphaModFix/>
          </a:blip>
          <a:stretch>
            <a:fillRect/>
          </a:stretch>
        </p:blipFill>
        <p:spPr>
          <a:xfrm>
            <a:off x="930713" y="1311425"/>
            <a:ext cx="7282583" cy="37375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727800" y="575575"/>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VIVADO SIMULATION RESULTS</a:t>
            </a:r>
            <a:endParaRPr/>
          </a:p>
        </p:txBody>
      </p:sp>
      <p:pic>
        <p:nvPicPr>
          <p:cNvPr id="325" name="Google Shape;325;p47"/>
          <p:cNvPicPr preferRelativeResize="0"/>
          <p:nvPr/>
        </p:nvPicPr>
        <p:blipFill>
          <a:blip r:embed="rId3">
            <a:alphaModFix/>
          </a:blip>
          <a:stretch>
            <a:fillRect/>
          </a:stretch>
        </p:blipFill>
        <p:spPr>
          <a:xfrm>
            <a:off x="921575" y="1263175"/>
            <a:ext cx="7300849" cy="37279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8"/>
          <p:cNvSpPr txBox="1"/>
          <p:nvPr>
            <p:ph type="title"/>
          </p:nvPr>
        </p:nvSpPr>
        <p:spPr>
          <a:xfrm>
            <a:off x="727650" y="56002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VITIS HLS IMPLEMENTATION</a:t>
            </a:r>
            <a:endParaRPr/>
          </a:p>
        </p:txBody>
      </p:sp>
      <p:sp>
        <p:nvSpPr>
          <p:cNvPr id="331" name="Google Shape;331;p48"/>
          <p:cNvSpPr txBox="1"/>
          <p:nvPr>
            <p:ph idx="1" type="body"/>
          </p:nvPr>
        </p:nvSpPr>
        <p:spPr>
          <a:xfrm>
            <a:off x="729450" y="1416100"/>
            <a:ext cx="7688700" cy="2923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 C code for control registers</a:t>
            </a:r>
            <a:endParaRPr/>
          </a:p>
        </p:txBody>
      </p:sp>
      <p:pic>
        <p:nvPicPr>
          <p:cNvPr id="332" name="Google Shape;332;p48"/>
          <p:cNvPicPr preferRelativeResize="0"/>
          <p:nvPr/>
        </p:nvPicPr>
        <p:blipFill>
          <a:blip r:embed="rId3">
            <a:alphaModFix/>
          </a:blip>
          <a:stretch>
            <a:fillRect/>
          </a:stretch>
        </p:blipFill>
        <p:spPr>
          <a:xfrm>
            <a:off x="1036800" y="1770300"/>
            <a:ext cx="7862750" cy="3042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9"/>
          <p:cNvSpPr txBox="1"/>
          <p:nvPr>
            <p:ph type="title"/>
          </p:nvPr>
        </p:nvSpPr>
        <p:spPr>
          <a:xfrm>
            <a:off x="727650" y="56002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VITIS HLS IMPLEMENTATION</a:t>
            </a:r>
            <a:endParaRPr/>
          </a:p>
        </p:txBody>
      </p:sp>
      <p:sp>
        <p:nvSpPr>
          <p:cNvPr id="338" name="Google Shape;338;p49"/>
          <p:cNvSpPr txBox="1"/>
          <p:nvPr>
            <p:ph idx="1" type="body"/>
          </p:nvPr>
        </p:nvSpPr>
        <p:spPr>
          <a:xfrm>
            <a:off x="729450" y="1416100"/>
            <a:ext cx="7688700" cy="2923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 C code for control registers</a:t>
            </a:r>
            <a:endParaRPr/>
          </a:p>
        </p:txBody>
      </p:sp>
      <p:pic>
        <p:nvPicPr>
          <p:cNvPr id="339" name="Google Shape;339;p49"/>
          <p:cNvPicPr preferRelativeResize="0"/>
          <p:nvPr/>
        </p:nvPicPr>
        <p:blipFill>
          <a:blip r:embed="rId3">
            <a:alphaModFix/>
          </a:blip>
          <a:stretch>
            <a:fillRect/>
          </a:stretch>
        </p:blipFill>
        <p:spPr>
          <a:xfrm>
            <a:off x="3990925" y="1416100"/>
            <a:ext cx="4918725" cy="33213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727650" y="50102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PROBLEMS SOLVED</a:t>
            </a:r>
            <a:endParaRPr/>
          </a:p>
        </p:txBody>
      </p:sp>
      <p:sp>
        <p:nvSpPr>
          <p:cNvPr id="345" name="Google Shape;345;p50"/>
          <p:cNvSpPr txBox="1"/>
          <p:nvPr>
            <p:ph idx="1" type="body"/>
          </p:nvPr>
        </p:nvSpPr>
        <p:spPr>
          <a:xfrm>
            <a:off x="729450" y="1323375"/>
            <a:ext cx="7688700" cy="3016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Change makefile for building the project.</a:t>
            </a:r>
            <a:endParaRPr/>
          </a:p>
        </p:txBody>
      </p:sp>
      <p:pic>
        <p:nvPicPr>
          <p:cNvPr id="346" name="Google Shape;346;p50"/>
          <p:cNvPicPr preferRelativeResize="0"/>
          <p:nvPr/>
        </p:nvPicPr>
        <p:blipFill>
          <a:blip r:embed="rId3">
            <a:alphaModFix/>
          </a:blip>
          <a:stretch>
            <a:fillRect/>
          </a:stretch>
        </p:blipFill>
        <p:spPr>
          <a:xfrm>
            <a:off x="1258988" y="1642625"/>
            <a:ext cx="6626027" cy="3456049"/>
          </a:xfrm>
          <a:prstGeom prst="rect">
            <a:avLst/>
          </a:prstGeom>
          <a:noFill/>
          <a:ln>
            <a:noFill/>
          </a:ln>
        </p:spPr>
      </p:pic>
      <p:sp>
        <p:nvSpPr>
          <p:cNvPr id="347" name="Google Shape;347;p50"/>
          <p:cNvSpPr/>
          <p:nvPr/>
        </p:nvSpPr>
        <p:spPr>
          <a:xfrm>
            <a:off x="4090150" y="3384175"/>
            <a:ext cx="2297100" cy="7284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1"/>
          <p:cNvPicPr preferRelativeResize="0"/>
          <p:nvPr/>
        </p:nvPicPr>
        <p:blipFill>
          <a:blip r:embed="rId3">
            <a:alphaModFix/>
          </a:blip>
          <a:stretch>
            <a:fillRect/>
          </a:stretch>
        </p:blipFill>
        <p:spPr>
          <a:xfrm>
            <a:off x="600589" y="1110174"/>
            <a:ext cx="7786287" cy="3770950"/>
          </a:xfrm>
          <a:prstGeom prst="rect">
            <a:avLst/>
          </a:prstGeom>
          <a:noFill/>
          <a:ln>
            <a:noFill/>
          </a:ln>
        </p:spPr>
      </p:pic>
      <p:pic>
        <p:nvPicPr>
          <p:cNvPr id="353" name="Google Shape;353;p51"/>
          <p:cNvPicPr preferRelativeResize="0"/>
          <p:nvPr/>
        </p:nvPicPr>
        <p:blipFill>
          <a:blip r:embed="rId4">
            <a:alphaModFix/>
          </a:blip>
          <a:stretch>
            <a:fillRect/>
          </a:stretch>
        </p:blipFill>
        <p:spPr>
          <a:xfrm>
            <a:off x="4991100" y="809913"/>
            <a:ext cx="4152900" cy="752475"/>
          </a:xfrm>
          <a:prstGeom prst="rect">
            <a:avLst/>
          </a:prstGeom>
          <a:noFill/>
          <a:ln>
            <a:noFill/>
          </a:ln>
        </p:spPr>
      </p:pic>
      <p:pic>
        <p:nvPicPr>
          <p:cNvPr id="354" name="Google Shape;354;p51"/>
          <p:cNvPicPr preferRelativeResize="0"/>
          <p:nvPr/>
        </p:nvPicPr>
        <p:blipFill>
          <a:blip r:embed="rId5">
            <a:alphaModFix/>
          </a:blip>
          <a:stretch>
            <a:fillRect/>
          </a:stretch>
        </p:blipFill>
        <p:spPr>
          <a:xfrm>
            <a:off x="4831100" y="3639650"/>
            <a:ext cx="4152900" cy="830570"/>
          </a:xfrm>
          <a:prstGeom prst="rect">
            <a:avLst/>
          </a:prstGeom>
          <a:noFill/>
          <a:ln>
            <a:noFill/>
          </a:ln>
        </p:spPr>
      </p:pic>
      <p:sp>
        <p:nvSpPr>
          <p:cNvPr id="355" name="Google Shape;355;p51"/>
          <p:cNvSpPr txBox="1"/>
          <p:nvPr>
            <p:ph type="title"/>
          </p:nvPr>
        </p:nvSpPr>
        <p:spPr>
          <a:xfrm>
            <a:off x="649538" y="529450"/>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VITIS RESULT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7800" y="578450"/>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DIAGNOSE REQUIREMENTS</a:t>
            </a:r>
            <a:endParaRPr/>
          </a:p>
        </p:txBody>
      </p:sp>
      <p:sp>
        <p:nvSpPr>
          <p:cNvPr id="105" name="Google Shape;105;p16"/>
          <p:cNvSpPr txBox="1"/>
          <p:nvPr/>
        </p:nvSpPr>
        <p:spPr>
          <a:xfrm>
            <a:off x="740200" y="1499400"/>
            <a:ext cx="7734300" cy="30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The diagnosis includes:</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Current Symptoms</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Patient Medical History</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Conduct Physical Examinations</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Perform diagnostic Tests such as ECG (Electrocardiogram)</a:t>
            </a:r>
            <a:endParaRPr>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2"/>
          <p:cNvSpPr txBox="1"/>
          <p:nvPr>
            <p:ph type="title"/>
          </p:nvPr>
        </p:nvSpPr>
        <p:spPr>
          <a:xfrm>
            <a:off x="727650" y="57480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ZEDBOARD CONNECTION</a:t>
            </a:r>
            <a:endParaRPr/>
          </a:p>
        </p:txBody>
      </p:sp>
      <p:pic>
        <p:nvPicPr>
          <p:cNvPr id="361" name="Google Shape;361;p52"/>
          <p:cNvPicPr preferRelativeResize="0"/>
          <p:nvPr/>
        </p:nvPicPr>
        <p:blipFill>
          <a:blip r:embed="rId3">
            <a:alphaModFix/>
          </a:blip>
          <a:stretch>
            <a:fillRect/>
          </a:stretch>
        </p:blipFill>
        <p:spPr>
          <a:xfrm>
            <a:off x="2707650" y="1238450"/>
            <a:ext cx="3579274" cy="3579274"/>
          </a:xfrm>
          <a:prstGeom prst="rect">
            <a:avLst/>
          </a:prstGeom>
          <a:noFill/>
          <a:ln>
            <a:noFill/>
          </a:ln>
        </p:spPr>
      </p:pic>
      <p:sp>
        <p:nvSpPr>
          <p:cNvPr id="362" name="Google Shape;362;p52"/>
          <p:cNvSpPr txBox="1"/>
          <p:nvPr/>
        </p:nvSpPr>
        <p:spPr>
          <a:xfrm>
            <a:off x="6286925" y="2348600"/>
            <a:ext cx="20373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2"/>
                </a:solidFill>
                <a:latin typeface="Lato"/>
                <a:ea typeface="Lato"/>
                <a:cs typeface="Lato"/>
                <a:sym typeface="Lato"/>
              </a:rPr>
              <a:t>3.5mm male to male connector - to PC</a:t>
            </a:r>
            <a:endParaRPr sz="1000">
              <a:solidFill>
                <a:schemeClr val="accent2"/>
              </a:solidFill>
              <a:latin typeface="Lato"/>
              <a:ea typeface="Lato"/>
              <a:cs typeface="Lato"/>
              <a:sym typeface="Lato"/>
            </a:endParaRPr>
          </a:p>
        </p:txBody>
      </p:sp>
      <p:sp>
        <p:nvSpPr>
          <p:cNvPr id="363" name="Google Shape;363;p52"/>
          <p:cNvSpPr txBox="1"/>
          <p:nvPr/>
        </p:nvSpPr>
        <p:spPr>
          <a:xfrm>
            <a:off x="6286925" y="2717400"/>
            <a:ext cx="11958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3C47D"/>
                </a:solidFill>
                <a:latin typeface="Lato"/>
                <a:ea typeface="Lato"/>
                <a:cs typeface="Lato"/>
                <a:sym typeface="Lato"/>
              </a:rPr>
              <a:t>Headphone</a:t>
            </a:r>
            <a:endParaRPr sz="1000">
              <a:solidFill>
                <a:srgbClr val="93C47D"/>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3"/>
          <p:cNvSpPr txBox="1"/>
          <p:nvPr>
            <p:ph type="title"/>
          </p:nvPr>
        </p:nvSpPr>
        <p:spPr>
          <a:xfrm>
            <a:off x="387900" y="424600"/>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rPr>
              <a:t>References</a:t>
            </a:r>
            <a:endParaRPr>
              <a:solidFill>
                <a:srgbClr val="1E1E1E"/>
              </a:solidFill>
            </a:endParaRPr>
          </a:p>
        </p:txBody>
      </p:sp>
      <p:sp>
        <p:nvSpPr>
          <p:cNvPr id="369" name="Google Shape;369;p53"/>
          <p:cNvSpPr txBox="1"/>
          <p:nvPr>
            <p:ph idx="4294967295" type="body"/>
          </p:nvPr>
        </p:nvSpPr>
        <p:spPr>
          <a:xfrm>
            <a:off x="433625" y="1297400"/>
            <a:ext cx="8368200" cy="361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1E1E1E"/>
              </a:buClr>
              <a:buSzPts val="1300"/>
              <a:buAutoNum type="arabicPeriod"/>
            </a:pPr>
            <a:r>
              <a:rPr lang="en">
                <a:solidFill>
                  <a:srgbClr val="1E1E1E"/>
                </a:solidFill>
              </a:rPr>
              <a:t>I. V. (2023, December 11). Impact of COVID-19 on Cardiovascular Disease. Center for Disease Control. Retrieved December 6, 2023, from https://www.who.int/news-room/fact-sheets/detail/cardiovascular-diseases-(cvds)#:~:text=Cardiovascular%20diseases%20(CVDs)%20are%20the,%2D%20and%20middle%2Dincome%20countries.</a:t>
            </a:r>
            <a:endParaRPr>
              <a:solidFill>
                <a:srgbClr val="1E1E1E"/>
              </a:solidFill>
            </a:endParaRPr>
          </a:p>
          <a:p>
            <a:pPr indent="-311150" lvl="0" marL="457200" rtl="0" algn="l">
              <a:spcBef>
                <a:spcPts val="0"/>
              </a:spcBef>
              <a:spcAft>
                <a:spcPts val="0"/>
              </a:spcAft>
              <a:buClr>
                <a:srgbClr val="1E1E1E"/>
              </a:buClr>
              <a:buSzPts val="1300"/>
              <a:buAutoNum type="arabicPeriod"/>
            </a:pPr>
            <a:r>
              <a:rPr lang="en">
                <a:solidFill>
                  <a:srgbClr val="1E1E1E"/>
                </a:solidFill>
              </a:rPr>
              <a:t>Yeo, D. H. (2023, October 22). COVID-19 Surges Linked to Spike in Heart Attacks. Retrieved December 6, 2023, from https://www.cedars-sinai.org/newsroom/covid-19-surges-linked-to-spike-in-heart-attacks/</a:t>
            </a:r>
            <a:endParaRPr>
              <a:solidFill>
                <a:srgbClr val="1E1E1E"/>
              </a:solidFill>
            </a:endParaRPr>
          </a:p>
          <a:p>
            <a:pPr indent="-311150" lvl="0" marL="457200" rtl="0" algn="l">
              <a:spcBef>
                <a:spcPts val="0"/>
              </a:spcBef>
              <a:spcAft>
                <a:spcPts val="0"/>
              </a:spcAft>
              <a:buClr>
                <a:srgbClr val="1E1E1E"/>
              </a:buClr>
              <a:buSzPts val="1300"/>
              <a:buAutoNum type="arabicPeriod"/>
            </a:pPr>
            <a:r>
              <a:rPr lang="en"/>
              <a:t>A. H. A. (2023, November 6). AI may accurately detect heart valve disease and predict cardiovascular risk. Retrieved December 6, 2023, from </a:t>
            </a:r>
            <a:r>
              <a:rPr lang="en" u="sng">
                <a:solidFill>
                  <a:schemeClr val="hlink"/>
                </a:solidFill>
                <a:hlinkClick r:id="rId3"/>
              </a:rPr>
              <a:t>https://newsroom.heart.org/news/ai-may-accurately-detect-heart-valve-disease-and-predict-cardiovascular-risk</a:t>
            </a:r>
            <a:endParaRPr/>
          </a:p>
          <a:p>
            <a:pPr indent="-311150" lvl="0" marL="457200" rtl="0" algn="l">
              <a:spcBef>
                <a:spcPts val="0"/>
              </a:spcBef>
              <a:spcAft>
                <a:spcPts val="0"/>
              </a:spcAft>
              <a:buSzPts val="1300"/>
              <a:buAutoNum type="arabicPeriod"/>
            </a:pPr>
            <a:r>
              <a:rPr lang="en" u="sng">
                <a:solidFill>
                  <a:schemeClr val="hlink"/>
                </a:solidFill>
                <a:hlinkClick r:id="rId4"/>
              </a:rPr>
              <a:t>https://www.nxp.com/docs/en/user-guide/UM10204.pdf</a:t>
            </a:r>
            <a:endParaRPr sz="100"/>
          </a:p>
          <a:p>
            <a:pPr indent="-311150" lvl="0" marL="457200" rtl="0" algn="l">
              <a:spcBef>
                <a:spcPts val="0"/>
              </a:spcBef>
              <a:spcAft>
                <a:spcPts val="0"/>
              </a:spcAft>
              <a:buSzPts val="1300"/>
              <a:buAutoNum type="arabicPeriod"/>
            </a:pPr>
            <a:r>
              <a:rPr lang="en"/>
              <a:t>Ting Li, Tianshuang Qiu, Hong Tang, “Optimum heart sound signal selection based on the cyclostationary property”, Computers in Biology and Medicine, Volume 43, Issue 6, 2013, Pages 607-612, ISSN 0010-4825.</a:t>
            </a:r>
            <a:endParaRPr/>
          </a:p>
          <a:p>
            <a:pPr indent="-311150" lvl="0" marL="457200" rtl="0" algn="l">
              <a:spcBef>
                <a:spcPts val="0"/>
              </a:spcBef>
              <a:spcAft>
                <a:spcPts val="0"/>
              </a:spcAft>
              <a:buSzPts val="1300"/>
              <a:buAutoNum type="arabicPeriod"/>
            </a:pPr>
            <a:r>
              <a:rPr lang="en" u="sng">
                <a:solidFill>
                  <a:schemeClr val="hlink"/>
                </a:solidFill>
                <a:hlinkClick r:id="rId5"/>
              </a:rPr>
              <a:t>https://espressif-docs.readthedocs-hosted.com/projects/arduino-esp32/en/latest/tutorials/io_mux.html</a:t>
            </a:r>
            <a:endParaRPr/>
          </a:p>
          <a:p>
            <a:pPr indent="-311150" lvl="0" marL="457200" rtl="0" algn="l">
              <a:spcBef>
                <a:spcPts val="0"/>
              </a:spcBef>
              <a:spcAft>
                <a:spcPts val="0"/>
              </a:spcAft>
              <a:buSzPts val="1300"/>
              <a:buAutoNum type="arabicPeriod"/>
            </a:pPr>
            <a:r>
              <a:rPr lang="en"/>
              <a:t>ZedBoard Audio in Vivado IP Integrator:  https://www.fpgakey.com/tutorial/section401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4"/>
          <p:cNvSpPr txBox="1"/>
          <p:nvPr>
            <p:ph idx="1" type="body"/>
          </p:nvPr>
        </p:nvSpPr>
        <p:spPr>
          <a:xfrm>
            <a:off x="2740775" y="2272250"/>
            <a:ext cx="3924300" cy="140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200">
                <a:solidFill>
                  <a:srgbClr val="1E1E1E"/>
                </a:solidFill>
                <a:latin typeface="Poppins"/>
                <a:ea typeface="Poppins"/>
                <a:cs typeface="Poppins"/>
                <a:sym typeface="Poppins"/>
              </a:rPr>
              <a:t>THANK YOU FOR LISTENING</a:t>
            </a:r>
            <a:endParaRPr b="1" sz="2200">
              <a:solidFill>
                <a:srgbClr val="1E1E1E"/>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87900" y="616150"/>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rgbClr val="1E1E1E"/>
                </a:solidFill>
              </a:rPr>
              <a:t>CURRENT SOLUTIONS WITH SOC AND AI</a:t>
            </a:r>
            <a:endParaRPr sz="2200">
              <a:solidFill>
                <a:srgbClr val="1E1E1E"/>
              </a:solidFill>
            </a:endParaRPr>
          </a:p>
        </p:txBody>
      </p:sp>
      <p:sp>
        <p:nvSpPr>
          <p:cNvPr id="111" name="Google Shape;111;p17"/>
          <p:cNvSpPr txBox="1"/>
          <p:nvPr>
            <p:ph idx="4294967295" type="body"/>
          </p:nvPr>
        </p:nvSpPr>
        <p:spPr>
          <a:xfrm>
            <a:off x="54000" y="1421475"/>
            <a:ext cx="6035100" cy="3983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solidFill>
                  <a:srgbClr val="1E1E1E"/>
                </a:solidFill>
              </a:rPr>
              <a:t>Current Examples of solutions that use a System on Chip with AI are:</a:t>
            </a:r>
            <a:endParaRPr sz="1400">
              <a:solidFill>
                <a:srgbClr val="1E1E1E"/>
              </a:solidFill>
            </a:endParaRPr>
          </a:p>
          <a:p>
            <a:pPr indent="0" lvl="0" marL="0" rtl="0" algn="l">
              <a:lnSpc>
                <a:spcPct val="100000"/>
              </a:lnSpc>
              <a:spcBef>
                <a:spcPts val="0"/>
              </a:spcBef>
              <a:spcAft>
                <a:spcPts val="0"/>
              </a:spcAft>
              <a:buNone/>
            </a:pPr>
            <a:r>
              <a:t/>
            </a:r>
            <a:endParaRPr sz="1400">
              <a:solidFill>
                <a:srgbClr val="1E1E1E"/>
              </a:solidFill>
            </a:endParaRPr>
          </a:p>
          <a:p>
            <a:pPr indent="-317500" lvl="0" marL="457200" rtl="0" algn="l">
              <a:lnSpc>
                <a:spcPct val="100000"/>
              </a:lnSpc>
              <a:spcBef>
                <a:spcPts val="0"/>
              </a:spcBef>
              <a:spcAft>
                <a:spcPts val="0"/>
              </a:spcAft>
              <a:buClr>
                <a:srgbClr val="1E1E1E"/>
              </a:buClr>
              <a:buSzPts val="1400"/>
              <a:buFont typeface="Poppins"/>
              <a:buChar char="●"/>
            </a:pPr>
            <a:r>
              <a:rPr lang="en" sz="1400">
                <a:solidFill>
                  <a:srgbClr val="374151"/>
                </a:solidFill>
              </a:rPr>
              <a:t>Mayo Clinic's AI model with CNNs diagnoses hard-to-detect cardiovascular diseases with 86% accuracy, including left ventricular dysfunction.</a:t>
            </a:r>
            <a:r>
              <a:rPr lang="en" sz="1400">
                <a:solidFill>
                  <a:srgbClr val="1E1E1E"/>
                </a:solidFill>
              </a:rPr>
              <a:t>[3] . </a:t>
            </a:r>
            <a:endParaRPr sz="1400">
              <a:solidFill>
                <a:srgbClr val="1E1E1E"/>
              </a:solidFill>
            </a:endParaRPr>
          </a:p>
          <a:p>
            <a:pPr indent="0" lvl="0" marL="0" rtl="0" algn="l">
              <a:lnSpc>
                <a:spcPct val="100000"/>
              </a:lnSpc>
              <a:spcBef>
                <a:spcPts val="0"/>
              </a:spcBef>
              <a:spcAft>
                <a:spcPts val="0"/>
              </a:spcAft>
              <a:buNone/>
            </a:pPr>
            <a:r>
              <a:t/>
            </a:r>
            <a:endParaRPr sz="1400">
              <a:solidFill>
                <a:srgbClr val="1E1E1E"/>
              </a:solidFill>
            </a:endParaRPr>
          </a:p>
          <a:p>
            <a:pPr indent="0" lvl="0" marL="457200" rtl="0" algn="l">
              <a:lnSpc>
                <a:spcPct val="100000"/>
              </a:lnSpc>
              <a:spcBef>
                <a:spcPts val="0"/>
              </a:spcBef>
              <a:spcAft>
                <a:spcPts val="0"/>
              </a:spcAft>
              <a:buNone/>
            </a:pPr>
            <a:r>
              <a:t/>
            </a:r>
            <a:endParaRPr sz="1400">
              <a:solidFill>
                <a:srgbClr val="1E1E1E"/>
              </a:solidFill>
            </a:endParaRPr>
          </a:p>
          <a:p>
            <a:pPr indent="-317500" lvl="0" marL="457200" rtl="0" algn="l">
              <a:lnSpc>
                <a:spcPct val="100000"/>
              </a:lnSpc>
              <a:spcBef>
                <a:spcPts val="0"/>
              </a:spcBef>
              <a:spcAft>
                <a:spcPts val="0"/>
              </a:spcAft>
              <a:buClr>
                <a:srgbClr val="1E1E1E"/>
              </a:buClr>
              <a:buSzPts val="1400"/>
              <a:buFont typeface="Poppins"/>
              <a:buChar char="●"/>
            </a:pPr>
            <a:r>
              <a:rPr lang="en" sz="1400">
                <a:solidFill>
                  <a:srgbClr val="374151"/>
                </a:solidFill>
              </a:rPr>
              <a:t>Apple Watch utilizes Mayo Clinic's AI model for heart problem prediction.</a:t>
            </a:r>
            <a:r>
              <a:rPr lang="en" sz="1400">
                <a:solidFill>
                  <a:srgbClr val="1E1E1E"/>
                </a:solidFill>
              </a:rPr>
              <a:t>[3].</a:t>
            </a:r>
            <a:endParaRPr sz="1400">
              <a:solidFill>
                <a:srgbClr val="1E1E1E"/>
              </a:solidFill>
            </a:endParaRPr>
          </a:p>
          <a:p>
            <a:pPr indent="0" lvl="0" marL="0" rtl="0" algn="l">
              <a:lnSpc>
                <a:spcPct val="100000"/>
              </a:lnSpc>
              <a:spcBef>
                <a:spcPts val="0"/>
              </a:spcBef>
              <a:spcAft>
                <a:spcPts val="0"/>
              </a:spcAft>
              <a:buNone/>
            </a:pPr>
            <a:r>
              <a:t/>
            </a:r>
            <a:endParaRPr sz="1400">
              <a:solidFill>
                <a:srgbClr val="1E1E1E"/>
              </a:solidFill>
            </a:endParaRPr>
          </a:p>
          <a:p>
            <a:pPr indent="0" lvl="0" marL="0" rtl="0" algn="l">
              <a:lnSpc>
                <a:spcPct val="100000"/>
              </a:lnSpc>
              <a:spcBef>
                <a:spcPts val="0"/>
              </a:spcBef>
              <a:spcAft>
                <a:spcPts val="0"/>
              </a:spcAft>
              <a:buNone/>
            </a:pPr>
            <a:r>
              <a:t/>
            </a:r>
            <a:endParaRPr sz="100">
              <a:solidFill>
                <a:srgbClr val="1E1E1E"/>
              </a:solidFill>
            </a:endParaRPr>
          </a:p>
          <a:p>
            <a:pPr indent="0" lvl="0" marL="457200" rtl="0" algn="l">
              <a:lnSpc>
                <a:spcPct val="100000"/>
              </a:lnSpc>
              <a:spcBef>
                <a:spcPts val="0"/>
              </a:spcBef>
              <a:spcAft>
                <a:spcPts val="0"/>
              </a:spcAft>
              <a:buNone/>
            </a:pPr>
            <a:r>
              <a:t/>
            </a:r>
            <a:endParaRPr sz="1400">
              <a:solidFill>
                <a:srgbClr val="1E1E1E"/>
              </a:solidFill>
            </a:endParaRPr>
          </a:p>
          <a:p>
            <a:pPr indent="-317500" lvl="0" marL="457200" rtl="0" algn="l">
              <a:lnSpc>
                <a:spcPct val="100000"/>
              </a:lnSpc>
              <a:spcBef>
                <a:spcPts val="0"/>
              </a:spcBef>
              <a:spcAft>
                <a:spcPts val="0"/>
              </a:spcAft>
              <a:buClr>
                <a:srgbClr val="1E1E1E"/>
              </a:buClr>
              <a:buSzPts val="1400"/>
              <a:buFont typeface="Poppins"/>
              <a:buChar char="●"/>
            </a:pPr>
            <a:r>
              <a:rPr lang="en" sz="1400">
                <a:solidFill>
                  <a:srgbClr val="374151"/>
                </a:solidFill>
              </a:rPr>
              <a:t>AI-based stethoscopes achieve 94% accuracy in detecting cardiovascular diseases, far surpassing the 44% accuracy of standard stethoscopes.</a:t>
            </a:r>
            <a:r>
              <a:rPr lang="en" sz="1400">
                <a:solidFill>
                  <a:srgbClr val="1E1E1E"/>
                </a:solidFill>
              </a:rPr>
              <a:t>[4].</a:t>
            </a:r>
            <a:endParaRPr sz="1400">
              <a:solidFill>
                <a:srgbClr val="1E1E1E"/>
              </a:solidFill>
            </a:endParaRPr>
          </a:p>
          <a:p>
            <a:pPr indent="0" lvl="0" marL="0" rtl="0" algn="l">
              <a:lnSpc>
                <a:spcPct val="100000"/>
              </a:lnSpc>
              <a:spcBef>
                <a:spcPts val="0"/>
              </a:spcBef>
              <a:spcAft>
                <a:spcPts val="0"/>
              </a:spcAft>
              <a:buNone/>
            </a:pPr>
            <a:r>
              <a:t/>
            </a:r>
            <a:endParaRPr>
              <a:solidFill>
                <a:srgbClr val="1E1E1E"/>
              </a:solidFill>
              <a:latin typeface="Poppins"/>
              <a:ea typeface="Poppins"/>
              <a:cs typeface="Poppins"/>
              <a:sym typeface="Poppins"/>
            </a:endParaRPr>
          </a:p>
          <a:p>
            <a:pPr indent="0" lvl="0" marL="0" rtl="0" algn="l">
              <a:lnSpc>
                <a:spcPct val="105000"/>
              </a:lnSpc>
              <a:spcBef>
                <a:spcPts val="0"/>
              </a:spcBef>
              <a:spcAft>
                <a:spcPts val="0"/>
              </a:spcAft>
              <a:buNone/>
            </a:pPr>
            <a:r>
              <a:t/>
            </a:r>
            <a:endParaRPr>
              <a:solidFill>
                <a:srgbClr val="1E1E1E"/>
              </a:solidFill>
              <a:latin typeface="Poppins"/>
              <a:ea typeface="Poppins"/>
              <a:cs typeface="Poppins"/>
              <a:sym typeface="Poppins"/>
            </a:endParaRPr>
          </a:p>
          <a:p>
            <a:pPr indent="0" lvl="0" marL="0" rtl="0" algn="l">
              <a:lnSpc>
                <a:spcPct val="105000"/>
              </a:lnSpc>
              <a:spcBef>
                <a:spcPts val="0"/>
              </a:spcBef>
              <a:spcAft>
                <a:spcPts val="1200"/>
              </a:spcAft>
              <a:buNone/>
            </a:pPr>
            <a:r>
              <a:t/>
            </a:r>
            <a:endParaRPr>
              <a:solidFill>
                <a:schemeClr val="dk1"/>
              </a:solidFill>
              <a:latin typeface="Poppins"/>
              <a:ea typeface="Poppins"/>
              <a:cs typeface="Poppins"/>
              <a:sym typeface="Poppins"/>
            </a:endParaRPr>
          </a:p>
        </p:txBody>
      </p:sp>
      <p:sp>
        <p:nvSpPr>
          <p:cNvPr id="112" name="Google Shape;112;p17"/>
          <p:cNvSpPr txBox="1"/>
          <p:nvPr/>
        </p:nvSpPr>
        <p:spPr>
          <a:xfrm>
            <a:off x="6089100" y="3900375"/>
            <a:ext cx="317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E1E1E"/>
                </a:solidFill>
                <a:latin typeface="Roboto"/>
                <a:ea typeface="Roboto"/>
                <a:cs typeface="Roboto"/>
                <a:sym typeface="Roboto"/>
              </a:rPr>
              <a:t>Figure 1: Apple Watch uses AI model to detect Heart </a:t>
            </a:r>
            <a:r>
              <a:rPr lang="en">
                <a:solidFill>
                  <a:srgbClr val="1E1E1E"/>
                </a:solidFill>
                <a:latin typeface="Roboto"/>
                <a:ea typeface="Roboto"/>
                <a:cs typeface="Roboto"/>
                <a:sym typeface="Roboto"/>
              </a:rPr>
              <a:t>diseases.</a:t>
            </a:r>
            <a:endParaRPr>
              <a:solidFill>
                <a:srgbClr val="1E1E1E"/>
              </a:solidFill>
              <a:latin typeface="Roboto"/>
              <a:ea typeface="Roboto"/>
              <a:cs typeface="Roboto"/>
              <a:sym typeface="Roboto"/>
            </a:endParaRPr>
          </a:p>
        </p:txBody>
      </p:sp>
      <p:pic>
        <p:nvPicPr>
          <p:cNvPr id="113" name="Google Shape;113;p17"/>
          <p:cNvPicPr preferRelativeResize="0"/>
          <p:nvPr/>
        </p:nvPicPr>
        <p:blipFill>
          <a:blip r:embed="rId3">
            <a:alphaModFix/>
          </a:blip>
          <a:stretch>
            <a:fillRect/>
          </a:stretch>
        </p:blipFill>
        <p:spPr>
          <a:xfrm>
            <a:off x="6740850" y="1778625"/>
            <a:ext cx="1647002" cy="1939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841300" y="686100"/>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rgbClr val="1E1E1E"/>
                </a:solidFill>
              </a:rPr>
              <a:t>CURRENT SOLUTIONS WITH ECG &amp; PCG</a:t>
            </a:r>
            <a:endParaRPr sz="2200">
              <a:solidFill>
                <a:srgbClr val="1E1E1E"/>
              </a:solidFill>
            </a:endParaRPr>
          </a:p>
        </p:txBody>
      </p:sp>
      <p:sp>
        <p:nvSpPr>
          <p:cNvPr id="119" name="Google Shape;119;p18"/>
          <p:cNvSpPr txBox="1"/>
          <p:nvPr>
            <p:ph idx="4294967295" type="body"/>
          </p:nvPr>
        </p:nvSpPr>
        <p:spPr>
          <a:xfrm>
            <a:off x="325250" y="1358075"/>
            <a:ext cx="6035100" cy="354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E1E1E"/>
                </a:solidFill>
                <a:latin typeface="Poppins"/>
                <a:ea typeface="Poppins"/>
                <a:cs typeface="Poppins"/>
                <a:sym typeface="Poppins"/>
              </a:rPr>
              <a:t>Current Methods to detect heart problems are ECG (Electrocardiogram) and PCG (Phonocardiogram)</a:t>
            </a:r>
            <a:endParaRPr>
              <a:solidFill>
                <a:srgbClr val="1E1E1E"/>
              </a:solidFill>
              <a:latin typeface="Poppins"/>
              <a:ea typeface="Poppins"/>
              <a:cs typeface="Poppins"/>
              <a:sym typeface="Poppins"/>
            </a:endParaRPr>
          </a:p>
          <a:p>
            <a:pPr indent="0" lvl="0" marL="0" rtl="0" algn="l">
              <a:spcBef>
                <a:spcPts val="0"/>
              </a:spcBef>
              <a:spcAft>
                <a:spcPts val="0"/>
              </a:spcAft>
              <a:buNone/>
            </a:pPr>
            <a:r>
              <a:t/>
            </a:r>
            <a:endParaRPr>
              <a:solidFill>
                <a:srgbClr val="1E1E1E"/>
              </a:solidFill>
              <a:latin typeface="Poppins"/>
              <a:ea typeface="Poppins"/>
              <a:cs typeface="Poppins"/>
              <a:sym typeface="Poppins"/>
            </a:endParaRPr>
          </a:p>
          <a:p>
            <a:pPr indent="-311150" lvl="0" marL="457200" rtl="0" algn="l">
              <a:lnSpc>
                <a:spcPct val="105000"/>
              </a:lnSpc>
              <a:spcBef>
                <a:spcPts val="0"/>
              </a:spcBef>
              <a:spcAft>
                <a:spcPts val="0"/>
              </a:spcAft>
              <a:buClr>
                <a:srgbClr val="1E1E1E"/>
              </a:buClr>
              <a:buSzPts val="1300"/>
              <a:buFont typeface="Poppins"/>
              <a:buChar char="●"/>
            </a:pPr>
            <a:r>
              <a:rPr lang="en">
                <a:solidFill>
                  <a:srgbClr val="1E1E1E"/>
                </a:solidFill>
                <a:latin typeface="Poppins"/>
                <a:ea typeface="Poppins"/>
                <a:cs typeface="Poppins"/>
                <a:sym typeface="Poppins"/>
              </a:rPr>
              <a:t>ECG &amp; PCG are non-invasive test measures .</a:t>
            </a:r>
            <a:endParaRPr>
              <a:solidFill>
                <a:srgbClr val="1E1E1E"/>
              </a:solidFill>
              <a:latin typeface="Poppins"/>
              <a:ea typeface="Poppins"/>
              <a:cs typeface="Poppins"/>
              <a:sym typeface="Poppins"/>
            </a:endParaRPr>
          </a:p>
          <a:p>
            <a:pPr indent="0" lvl="0" marL="457200" rtl="0" algn="l">
              <a:lnSpc>
                <a:spcPct val="105000"/>
              </a:lnSpc>
              <a:spcBef>
                <a:spcPts val="0"/>
              </a:spcBef>
              <a:spcAft>
                <a:spcPts val="0"/>
              </a:spcAft>
              <a:buNone/>
            </a:pPr>
            <a:r>
              <a:t/>
            </a:r>
            <a:endParaRPr>
              <a:solidFill>
                <a:srgbClr val="1E1E1E"/>
              </a:solidFill>
              <a:latin typeface="Poppins"/>
              <a:ea typeface="Poppins"/>
              <a:cs typeface="Poppins"/>
              <a:sym typeface="Poppins"/>
            </a:endParaRPr>
          </a:p>
          <a:p>
            <a:pPr indent="-311150" lvl="0" marL="457200" rtl="0" algn="l">
              <a:lnSpc>
                <a:spcPct val="105000"/>
              </a:lnSpc>
              <a:spcBef>
                <a:spcPts val="0"/>
              </a:spcBef>
              <a:spcAft>
                <a:spcPts val="0"/>
              </a:spcAft>
              <a:buClr>
                <a:srgbClr val="1E1E1E"/>
              </a:buClr>
              <a:buSzPts val="1300"/>
              <a:buFont typeface="Poppins"/>
              <a:buChar char="●"/>
            </a:pPr>
            <a:r>
              <a:rPr lang="en">
                <a:solidFill>
                  <a:srgbClr val="1E1E1E"/>
                </a:solidFill>
                <a:latin typeface="Poppins"/>
                <a:ea typeface="Poppins"/>
                <a:cs typeface="Poppins"/>
                <a:sym typeface="Poppins"/>
              </a:rPr>
              <a:t>ECG uses Electrical activity of the heart to determine heart problems. (Eg.Holter Monitor)</a:t>
            </a:r>
            <a:endParaRPr>
              <a:solidFill>
                <a:srgbClr val="1E1E1E"/>
              </a:solidFill>
              <a:latin typeface="Poppins"/>
              <a:ea typeface="Poppins"/>
              <a:cs typeface="Poppins"/>
              <a:sym typeface="Poppins"/>
            </a:endParaRPr>
          </a:p>
          <a:p>
            <a:pPr indent="0" lvl="0" marL="0" rtl="0" algn="l">
              <a:lnSpc>
                <a:spcPct val="105000"/>
              </a:lnSpc>
              <a:spcBef>
                <a:spcPts val="0"/>
              </a:spcBef>
              <a:spcAft>
                <a:spcPts val="0"/>
              </a:spcAft>
              <a:buNone/>
            </a:pPr>
            <a:r>
              <a:t/>
            </a:r>
            <a:endParaRPr sz="100">
              <a:solidFill>
                <a:srgbClr val="1E1E1E"/>
              </a:solidFill>
              <a:latin typeface="Poppins"/>
              <a:ea typeface="Poppins"/>
              <a:cs typeface="Poppins"/>
              <a:sym typeface="Poppins"/>
            </a:endParaRPr>
          </a:p>
          <a:p>
            <a:pPr indent="0" lvl="0" marL="457200" rtl="0" algn="l">
              <a:lnSpc>
                <a:spcPct val="105000"/>
              </a:lnSpc>
              <a:spcBef>
                <a:spcPts val="0"/>
              </a:spcBef>
              <a:spcAft>
                <a:spcPts val="0"/>
              </a:spcAft>
              <a:buNone/>
            </a:pPr>
            <a:r>
              <a:t/>
            </a:r>
            <a:endParaRPr>
              <a:solidFill>
                <a:srgbClr val="1E1E1E"/>
              </a:solidFill>
              <a:latin typeface="Poppins"/>
              <a:ea typeface="Poppins"/>
              <a:cs typeface="Poppins"/>
              <a:sym typeface="Poppins"/>
            </a:endParaRPr>
          </a:p>
          <a:p>
            <a:pPr indent="-311150" lvl="0" marL="457200" rtl="0" algn="l">
              <a:lnSpc>
                <a:spcPct val="105000"/>
              </a:lnSpc>
              <a:spcBef>
                <a:spcPts val="0"/>
              </a:spcBef>
              <a:spcAft>
                <a:spcPts val="0"/>
              </a:spcAft>
              <a:buClr>
                <a:srgbClr val="1E1E1E"/>
              </a:buClr>
              <a:buSzPts val="1300"/>
              <a:buFont typeface="Poppins"/>
              <a:buChar char="●"/>
            </a:pPr>
            <a:r>
              <a:rPr lang="en">
                <a:solidFill>
                  <a:srgbClr val="1E1E1E"/>
                </a:solidFill>
                <a:latin typeface="Poppins"/>
                <a:ea typeface="Poppins"/>
                <a:cs typeface="Poppins"/>
                <a:sym typeface="Poppins"/>
              </a:rPr>
              <a:t>PCG uses sound activity of the heart to determine heart problems. (Eg. Stethoscope) </a:t>
            </a:r>
            <a:endParaRPr>
              <a:solidFill>
                <a:srgbClr val="1E1E1E"/>
              </a:solidFill>
              <a:latin typeface="Poppins"/>
              <a:ea typeface="Poppins"/>
              <a:cs typeface="Poppins"/>
              <a:sym typeface="Poppins"/>
            </a:endParaRPr>
          </a:p>
          <a:p>
            <a:pPr indent="0" lvl="0" marL="0" rtl="0" algn="l">
              <a:lnSpc>
                <a:spcPct val="105000"/>
              </a:lnSpc>
              <a:spcBef>
                <a:spcPts val="0"/>
              </a:spcBef>
              <a:spcAft>
                <a:spcPts val="1200"/>
              </a:spcAft>
              <a:buNone/>
            </a:pPr>
            <a:r>
              <a:t/>
            </a:r>
            <a:endParaRPr>
              <a:solidFill>
                <a:schemeClr val="dk1"/>
              </a:solidFill>
              <a:latin typeface="Poppins"/>
              <a:ea typeface="Poppins"/>
              <a:cs typeface="Poppins"/>
              <a:sym typeface="Poppins"/>
            </a:endParaRPr>
          </a:p>
        </p:txBody>
      </p:sp>
      <p:pic>
        <p:nvPicPr>
          <p:cNvPr id="120" name="Google Shape;120;p18"/>
          <p:cNvPicPr preferRelativeResize="0"/>
          <p:nvPr/>
        </p:nvPicPr>
        <p:blipFill>
          <a:blip r:embed="rId3">
            <a:alphaModFix/>
          </a:blip>
          <a:stretch>
            <a:fillRect/>
          </a:stretch>
        </p:blipFill>
        <p:spPr>
          <a:xfrm>
            <a:off x="6143175" y="686100"/>
            <a:ext cx="2842350" cy="1840200"/>
          </a:xfrm>
          <a:prstGeom prst="rect">
            <a:avLst/>
          </a:prstGeom>
          <a:noFill/>
          <a:ln>
            <a:noFill/>
          </a:ln>
        </p:spPr>
      </p:pic>
      <p:pic>
        <p:nvPicPr>
          <p:cNvPr id="121" name="Google Shape;121;p18"/>
          <p:cNvPicPr preferRelativeResize="0"/>
          <p:nvPr/>
        </p:nvPicPr>
        <p:blipFill>
          <a:blip r:embed="rId4">
            <a:alphaModFix/>
          </a:blip>
          <a:stretch>
            <a:fillRect/>
          </a:stretch>
        </p:blipFill>
        <p:spPr>
          <a:xfrm>
            <a:off x="6052986" y="3055749"/>
            <a:ext cx="3022725" cy="1483750"/>
          </a:xfrm>
          <a:prstGeom prst="rect">
            <a:avLst/>
          </a:prstGeom>
          <a:noFill/>
          <a:ln>
            <a:noFill/>
          </a:ln>
        </p:spPr>
      </p:pic>
      <p:sp>
        <p:nvSpPr>
          <p:cNvPr id="122" name="Google Shape;122;p18"/>
          <p:cNvSpPr txBox="1"/>
          <p:nvPr/>
        </p:nvSpPr>
        <p:spPr>
          <a:xfrm>
            <a:off x="6089100" y="2526300"/>
            <a:ext cx="29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E1E1E"/>
                </a:solidFill>
                <a:latin typeface="Roboto"/>
                <a:ea typeface="Roboto"/>
                <a:cs typeface="Roboto"/>
                <a:sym typeface="Roboto"/>
              </a:rPr>
              <a:t>Figure 2: Example ECG Graph</a:t>
            </a:r>
            <a:endParaRPr>
              <a:solidFill>
                <a:srgbClr val="1E1E1E"/>
              </a:solidFill>
              <a:latin typeface="Roboto"/>
              <a:ea typeface="Roboto"/>
              <a:cs typeface="Roboto"/>
              <a:sym typeface="Roboto"/>
            </a:endParaRPr>
          </a:p>
        </p:txBody>
      </p:sp>
      <p:sp>
        <p:nvSpPr>
          <p:cNvPr id="123" name="Google Shape;123;p18"/>
          <p:cNvSpPr txBox="1"/>
          <p:nvPr/>
        </p:nvSpPr>
        <p:spPr>
          <a:xfrm>
            <a:off x="6089088" y="4668750"/>
            <a:ext cx="29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E1E1E"/>
                </a:solidFill>
                <a:latin typeface="Roboto"/>
                <a:ea typeface="Roboto"/>
                <a:cs typeface="Roboto"/>
                <a:sym typeface="Roboto"/>
              </a:rPr>
              <a:t>Figure 3: Example PCG Graph</a:t>
            </a:r>
            <a:endParaRPr>
              <a:solidFill>
                <a:srgbClr val="1E1E1E"/>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87900" y="491500"/>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rPr>
              <a:t>DISADVANTAGES OF USING SOC WITH AI</a:t>
            </a:r>
            <a:endParaRPr>
              <a:solidFill>
                <a:srgbClr val="1E1E1E"/>
              </a:solidFill>
            </a:endParaRPr>
          </a:p>
        </p:txBody>
      </p:sp>
      <p:sp>
        <p:nvSpPr>
          <p:cNvPr id="129" name="Google Shape;129;p19"/>
          <p:cNvSpPr txBox="1"/>
          <p:nvPr>
            <p:ph idx="4294967295" type="body"/>
          </p:nvPr>
        </p:nvSpPr>
        <p:spPr>
          <a:xfrm>
            <a:off x="387900" y="1177600"/>
            <a:ext cx="8640000" cy="38019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t/>
            </a:r>
            <a:endParaRPr>
              <a:solidFill>
                <a:srgbClr val="1E1E1E"/>
              </a:solidFill>
            </a:endParaRPr>
          </a:p>
          <a:p>
            <a:pPr indent="-317500" lvl="0" marL="914400" rtl="0" algn="l">
              <a:spcBef>
                <a:spcPts val="0"/>
              </a:spcBef>
              <a:spcAft>
                <a:spcPts val="0"/>
              </a:spcAft>
              <a:buClr>
                <a:srgbClr val="374151"/>
              </a:buClr>
              <a:buSzPts val="1400"/>
              <a:buFont typeface="Roboto"/>
              <a:buChar char="●"/>
            </a:pPr>
            <a:r>
              <a:rPr b="1" lang="en" sz="1400">
                <a:solidFill>
                  <a:srgbClr val="374151"/>
                </a:solidFill>
              </a:rPr>
              <a:t>Specialist Interpretation:</a:t>
            </a:r>
            <a:r>
              <a:rPr lang="en" sz="1400">
                <a:solidFill>
                  <a:srgbClr val="374151"/>
                </a:solidFill>
              </a:rPr>
              <a:t> Data from devices like the Apple Watch require a cardiologist's expertise for accurate interpretation.</a:t>
            </a:r>
            <a:endParaRPr sz="1400">
              <a:solidFill>
                <a:srgbClr val="374151"/>
              </a:solidFill>
            </a:endParaRPr>
          </a:p>
          <a:p>
            <a:pPr indent="0" lvl="0" marL="914400" rtl="0" algn="l">
              <a:spcBef>
                <a:spcPts val="0"/>
              </a:spcBef>
              <a:spcAft>
                <a:spcPts val="0"/>
              </a:spcAft>
              <a:buNone/>
            </a:pPr>
            <a:r>
              <a:t/>
            </a:r>
            <a:endParaRPr sz="1400">
              <a:solidFill>
                <a:srgbClr val="374151"/>
              </a:solidFill>
            </a:endParaRPr>
          </a:p>
          <a:p>
            <a:pPr indent="-317500" lvl="0" marL="914400" rtl="0" algn="l">
              <a:spcBef>
                <a:spcPts val="0"/>
              </a:spcBef>
              <a:spcAft>
                <a:spcPts val="0"/>
              </a:spcAft>
              <a:buClr>
                <a:srgbClr val="374151"/>
              </a:buClr>
              <a:buSzPts val="1400"/>
              <a:buChar char="●"/>
            </a:pPr>
            <a:r>
              <a:rPr b="1" lang="en" sz="1400">
                <a:solidFill>
                  <a:srgbClr val="374151"/>
                </a:solidFill>
              </a:rPr>
              <a:t>Cost Barrier:</a:t>
            </a:r>
            <a:r>
              <a:rPr lang="en" sz="1400">
                <a:solidFill>
                  <a:srgbClr val="374151"/>
                </a:solidFill>
              </a:rPr>
              <a:t> High cost of AI technology in devices may limit accessibility for lower-income individuals, leading to healthcare disparities.</a:t>
            </a:r>
            <a:endParaRPr sz="1400">
              <a:solidFill>
                <a:srgbClr val="374151"/>
              </a:solidFill>
            </a:endParaRPr>
          </a:p>
          <a:p>
            <a:pPr indent="0" lvl="0" marL="914400" rtl="0" algn="l">
              <a:spcBef>
                <a:spcPts val="0"/>
              </a:spcBef>
              <a:spcAft>
                <a:spcPts val="0"/>
              </a:spcAft>
              <a:buNone/>
            </a:pPr>
            <a:r>
              <a:t/>
            </a:r>
            <a:endParaRPr sz="1400">
              <a:solidFill>
                <a:srgbClr val="374151"/>
              </a:solidFill>
            </a:endParaRPr>
          </a:p>
          <a:p>
            <a:pPr indent="-317500" lvl="0" marL="914400" rtl="0" algn="l">
              <a:spcBef>
                <a:spcPts val="0"/>
              </a:spcBef>
              <a:spcAft>
                <a:spcPts val="0"/>
              </a:spcAft>
              <a:buClr>
                <a:srgbClr val="374151"/>
              </a:buClr>
              <a:buSzPts val="1400"/>
              <a:buChar char="●"/>
            </a:pPr>
            <a:r>
              <a:rPr b="1" lang="en" sz="1400">
                <a:solidFill>
                  <a:srgbClr val="374151"/>
                </a:solidFill>
              </a:rPr>
              <a:t>Battery and Maintenance</a:t>
            </a:r>
            <a:r>
              <a:rPr lang="en" sz="1400">
                <a:solidFill>
                  <a:srgbClr val="374151"/>
                </a:solidFill>
              </a:rPr>
              <a:t>: Intensive monitoring and processing drain battery life, requiring frequent charging and maintenance.</a:t>
            </a:r>
            <a:endParaRPr sz="1400">
              <a:solidFill>
                <a:srgbClr val="374151"/>
              </a:solidFill>
            </a:endParaRPr>
          </a:p>
          <a:p>
            <a:pPr indent="0" lvl="0" marL="914400" rtl="0" algn="l">
              <a:spcBef>
                <a:spcPts val="0"/>
              </a:spcBef>
              <a:spcAft>
                <a:spcPts val="0"/>
              </a:spcAft>
              <a:buNone/>
            </a:pPr>
            <a:r>
              <a:t/>
            </a:r>
            <a:endParaRPr sz="1400">
              <a:solidFill>
                <a:srgbClr val="374151"/>
              </a:solidFill>
            </a:endParaRPr>
          </a:p>
          <a:p>
            <a:pPr indent="-317500" lvl="0" marL="914400" rtl="0" algn="l">
              <a:spcBef>
                <a:spcPts val="0"/>
              </a:spcBef>
              <a:spcAft>
                <a:spcPts val="0"/>
              </a:spcAft>
              <a:buClr>
                <a:srgbClr val="374151"/>
              </a:buClr>
              <a:buSzPts val="1400"/>
              <a:buChar char="●"/>
            </a:pPr>
            <a:r>
              <a:rPr b="1" lang="en" sz="1400">
                <a:solidFill>
                  <a:srgbClr val="374151"/>
                </a:solidFill>
              </a:rPr>
              <a:t>Technological Dependency</a:t>
            </a:r>
            <a:r>
              <a:rPr lang="en" sz="1400">
                <a:solidFill>
                  <a:srgbClr val="374151"/>
                </a:solidFill>
              </a:rPr>
              <a:t>: Over-reliance on technology for health monitoring may reduce direct doctor-patient engagement and understanding of conditions.</a:t>
            </a:r>
            <a:endParaRPr sz="1400">
              <a:solidFill>
                <a:srgbClr val="374151"/>
              </a:solidFill>
            </a:endParaRPr>
          </a:p>
          <a:p>
            <a:pPr indent="0" lvl="0" marL="914400" rtl="0" algn="l">
              <a:lnSpc>
                <a:spcPct val="105000"/>
              </a:lnSpc>
              <a:spcBef>
                <a:spcPts val="0"/>
              </a:spcBef>
              <a:spcAft>
                <a:spcPts val="0"/>
              </a:spcAft>
              <a:buNone/>
            </a:pPr>
            <a:r>
              <a:t/>
            </a:r>
            <a:endParaRPr>
              <a:solidFill>
                <a:srgbClr val="1E1E1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87900" y="491500"/>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E1E1E"/>
                </a:solidFill>
              </a:rPr>
              <a:t>DISADVANTAGES OF ECG </a:t>
            </a:r>
            <a:endParaRPr>
              <a:solidFill>
                <a:srgbClr val="1E1E1E"/>
              </a:solidFill>
            </a:endParaRPr>
          </a:p>
        </p:txBody>
      </p:sp>
      <p:sp>
        <p:nvSpPr>
          <p:cNvPr id="135" name="Google Shape;135;p20"/>
          <p:cNvSpPr txBox="1"/>
          <p:nvPr>
            <p:ph idx="4294967295" type="body"/>
          </p:nvPr>
        </p:nvSpPr>
        <p:spPr>
          <a:xfrm>
            <a:off x="387900" y="1360475"/>
            <a:ext cx="8640000" cy="4098600"/>
          </a:xfrm>
          <a:prstGeom prst="rect">
            <a:avLst/>
          </a:prstGeom>
        </p:spPr>
        <p:txBody>
          <a:bodyPr anchorCtr="0" anchor="t" bIns="91425" lIns="91425" spcFirstLastPara="1" rIns="91425" wrap="square" tIns="91425">
            <a:normAutofit/>
          </a:bodyPr>
          <a:lstStyle/>
          <a:p>
            <a:pPr indent="-317500" lvl="0" marL="914400" rtl="0" algn="l">
              <a:lnSpc>
                <a:spcPct val="105000"/>
              </a:lnSpc>
              <a:spcBef>
                <a:spcPts val="0"/>
              </a:spcBef>
              <a:spcAft>
                <a:spcPts val="0"/>
              </a:spcAft>
              <a:buClr>
                <a:srgbClr val="1E1E1E"/>
              </a:buClr>
              <a:buSzPts val="1400"/>
              <a:buChar char="●"/>
            </a:pPr>
            <a:r>
              <a:rPr b="1" lang="en" sz="1400">
                <a:solidFill>
                  <a:srgbClr val="1E1E1E"/>
                </a:solidFill>
              </a:rPr>
              <a:t>Intermittent Symptoms</a:t>
            </a:r>
            <a:r>
              <a:rPr lang="en" sz="1400">
                <a:solidFill>
                  <a:srgbClr val="1E1E1E"/>
                </a:solidFill>
              </a:rPr>
              <a:t>: ECG can miss heart problems like Arrhythmias that don't present consistently.</a:t>
            </a:r>
            <a:endParaRPr sz="1400">
              <a:solidFill>
                <a:srgbClr val="1E1E1E"/>
              </a:solidFill>
            </a:endParaRPr>
          </a:p>
          <a:p>
            <a:pPr indent="0" lvl="0" marL="914400" rtl="0" algn="l">
              <a:lnSpc>
                <a:spcPct val="105000"/>
              </a:lnSpc>
              <a:spcBef>
                <a:spcPts val="0"/>
              </a:spcBef>
              <a:spcAft>
                <a:spcPts val="0"/>
              </a:spcAft>
              <a:buNone/>
            </a:pPr>
            <a:r>
              <a:t/>
            </a:r>
            <a:endParaRPr sz="1400">
              <a:solidFill>
                <a:srgbClr val="1E1E1E"/>
              </a:solidFill>
            </a:endParaRPr>
          </a:p>
          <a:p>
            <a:pPr indent="-317500" lvl="0" marL="914400" rtl="0" algn="l">
              <a:lnSpc>
                <a:spcPct val="105000"/>
              </a:lnSpc>
              <a:spcBef>
                <a:spcPts val="0"/>
              </a:spcBef>
              <a:spcAft>
                <a:spcPts val="0"/>
              </a:spcAft>
              <a:buClr>
                <a:srgbClr val="1E1E1E"/>
              </a:buClr>
              <a:buSzPts val="1400"/>
              <a:buChar char="●"/>
            </a:pPr>
            <a:r>
              <a:rPr b="1" lang="en" sz="1400">
                <a:solidFill>
                  <a:srgbClr val="1E1E1E"/>
                </a:solidFill>
              </a:rPr>
              <a:t>Specialist Interpretation</a:t>
            </a:r>
            <a:r>
              <a:rPr lang="en" sz="1400">
                <a:solidFill>
                  <a:srgbClr val="1E1E1E"/>
                </a:solidFill>
              </a:rPr>
              <a:t>: ECG data require analysis by a cardiologist.</a:t>
            </a:r>
            <a:endParaRPr sz="1400">
              <a:solidFill>
                <a:srgbClr val="1E1E1E"/>
              </a:solidFill>
            </a:endParaRPr>
          </a:p>
          <a:p>
            <a:pPr indent="0" lvl="0" marL="914400" rtl="0" algn="l">
              <a:lnSpc>
                <a:spcPct val="105000"/>
              </a:lnSpc>
              <a:spcBef>
                <a:spcPts val="0"/>
              </a:spcBef>
              <a:spcAft>
                <a:spcPts val="0"/>
              </a:spcAft>
              <a:buNone/>
            </a:pPr>
            <a:r>
              <a:t/>
            </a:r>
            <a:endParaRPr sz="1400">
              <a:solidFill>
                <a:srgbClr val="1E1E1E"/>
              </a:solidFill>
            </a:endParaRPr>
          </a:p>
          <a:p>
            <a:pPr indent="-317500" lvl="0" marL="914400" rtl="0" algn="l">
              <a:lnSpc>
                <a:spcPct val="105000"/>
              </a:lnSpc>
              <a:spcBef>
                <a:spcPts val="0"/>
              </a:spcBef>
              <a:spcAft>
                <a:spcPts val="0"/>
              </a:spcAft>
              <a:buClr>
                <a:srgbClr val="1E1E1E"/>
              </a:buClr>
              <a:buSzPts val="1400"/>
              <a:buChar char="●"/>
            </a:pPr>
            <a:r>
              <a:rPr b="1" lang="en" sz="1400">
                <a:solidFill>
                  <a:srgbClr val="1E1E1E"/>
                </a:solidFill>
              </a:rPr>
              <a:t>High Cost and Maintenance</a:t>
            </a:r>
            <a:r>
              <a:rPr lang="en" sz="1400">
                <a:solidFill>
                  <a:srgbClr val="1E1E1E"/>
                </a:solidFill>
              </a:rPr>
              <a:t>: ECG equipment is expensive, hard to maintain, and not portable, reducing access in low-income areas.</a:t>
            </a:r>
            <a:endParaRPr sz="1400">
              <a:solidFill>
                <a:srgbClr val="1E1E1E"/>
              </a:solidFill>
            </a:endParaRPr>
          </a:p>
          <a:p>
            <a:pPr indent="0" lvl="0" marL="914400" rtl="0" algn="l">
              <a:lnSpc>
                <a:spcPct val="105000"/>
              </a:lnSpc>
              <a:spcBef>
                <a:spcPts val="0"/>
              </a:spcBef>
              <a:spcAft>
                <a:spcPts val="0"/>
              </a:spcAft>
              <a:buNone/>
            </a:pPr>
            <a:r>
              <a:t/>
            </a:r>
            <a:endParaRPr sz="1400">
              <a:solidFill>
                <a:srgbClr val="1E1E1E"/>
              </a:solidFill>
            </a:endParaRPr>
          </a:p>
          <a:p>
            <a:pPr indent="-317500" lvl="0" marL="914400" rtl="0" algn="l">
              <a:lnSpc>
                <a:spcPct val="105000"/>
              </a:lnSpc>
              <a:spcBef>
                <a:spcPts val="0"/>
              </a:spcBef>
              <a:spcAft>
                <a:spcPts val="0"/>
              </a:spcAft>
              <a:buClr>
                <a:srgbClr val="1E1E1E"/>
              </a:buClr>
              <a:buSzPts val="1400"/>
              <a:buChar char="●"/>
            </a:pPr>
            <a:r>
              <a:rPr b="1" lang="en" sz="1400">
                <a:solidFill>
                  <a:srgbClr val="1E1E1E"/>
                </a:solidFill>
              </a:rPr>
              <a:t>Patient Factors</a:t>
            </a:r>
            <a:r>
              <a:rPr lang="en" sz="1400">
                <a:solidFill>
                  <a:srgbClr val="1E1E1E"/>
                </a:solidFill>
              </a:rPr>
              <a:t>: Obesity, lung disease, and chest deformities can impact the accuracy of ECG results.</a:t>
            </a:r>
            <a:endParaRPr sz="1400">
              <a:solidFill>
                <a:srgbClr val="1E1E1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87900" y="491475"/>
            <a:ext cx="83682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rgbClr val="1E1E1E"/>
                </a:solidFill>
              </a:rPr>
              <a:t>TARGET MARKET</a:t>
            </a:r>
            <a:endParaRPr sz="2200">
              <a:solidFill>
                <a:srgbClr val="1E1E1E"/>
              </a:solidFill>
            </a:endParaRPr>
          </a:p>
        </p:txBody>
      </p:sp>
      <p:sp>
        <p:nvSpPr>
          <p:cNvPr id="141" name="Google Shape;141;p21"/>
          <p:cNvSpPr txBox="1"/>
          <p:nvPr>
            <p:ph idx="4294967295" type="body"/>
          </p:nvPr>
        </p:nvSpPr>
        <p:spPr>
          <a:xfrm>
            <a:off x="477300" y="1444750"/>
            <a:ext cx="8278800" cy="31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E1E1E"/>
                </a:solidFill>
                <a:latin typeface="Poppins"/>
                <a:ea typeface="Poppins"/>
                <a:cs typeface="Poppins"/>
                <a:sym typeface="Poppins"/>
              </a:rPr>
              <a:t>Cairdio is targeted towards healthcare providers like Rehab Therapists, Nurse </a:t>
            </a:r>
            <a:r>
              <a:rPr lang="en">
                <a:solidFill>
                  <a:srgbClr val="1E1E1E"/>
                </a:solidFill>
                <a:latin typeface="Poppins"/>
                <a:ea typeface="Poppins"/>
                <a:cs typeface="Poppins"/>
                <a:sym typeface="Poppins"/>
              </a:rPr>
              <a:t>Practitioners</a:t>
            </a:r>
            <a:r>
              <a:rPr lang="en">
                <a:solidFill>
                  <a:srgbClr val="1E1E1E"/>
                </a:solidFill>
                <a:latin typeface="Poppins"/>
                <a:ea typeface="Poppins"/>
                <a:cs typeface="Poppins"/>
                <a:sym typeface="Poppins"/>
              </a:rPr>
              <a:t>, Physician’s Assistants, Personal Care Aides and Physicians.</a:t>
            </a:r>
            <a:endParaRPr>
              <a:solidFill>
                <a:srgbClr val="1E1E1E"/>
              </a:solidFill>
              <a:latin typeface="Poppins"/>
              <a:ea typeface="Poppins"/>
              <a:cs typeface="Poppins"/>
              <a:sym typeface="Poppins"/>
            </a:endParaRPr>
          </a:p>
          <a:p>
            <a:pPr indent="0" lvl="0" marL="0" rtl="0" algn="l">
              <a:spcBef>
                <a:spcPts val="0"/>
              </a:spcBef>
              <a:spcAft>
                <a:spcPts val="0"/>
              </a:spcAft>
              <a:buNone/>
            </a:pPr>
            <a:r>
              <a:t/>
            </a:r>
            <a:endParaRPr>
              <a:solidFill>
                <a:srgbClr val="1E1E1E"/>
              </a:solidFill>
              <a:latin typeface="Poppins"/>
              <a:ea typeface="Poppins"/>
              <a:cs typeface="Poppins"/>
              <a:sym typeface="Poppins"/>
            </a:endParaRPr>
          </a:p>
          <a:p>
            <a:pPr indent="-311150" lvl="0" marL="457200" rtl="0" algn="l">
              <a:spcBef>
                <a:spcPts val="0"/>
              </a:spcBef>
              <a:spcAft>
                <a:spcPts val="0"/>
              </a:spcAft>
              <a:buClr>
                <a:srgbClr val="1E1E1E"/>
              </a:buClr>
              <a:buSzPts val="1300"/>
              <a:buFont typeface="Poppins"/>
              <a:buChar char="●"/>
            </a:pPr>
            <a:r>
              <a:rPr b="1" lang="en">
                <a:solidFill>
                  <a:srgbClr val="1E1E1E"/>
                </a:solidFill>
                <a:latin typeface="Poppins"/>
                <a:ea typeface="Poppins"/>
                <a:cs typeface="Poppins"/>
                <a:sym typeface="Poppins"/>
              </a:rPr>
              <a:t>Misdiagnosis Prevention: </a:t>
            </a:r>
            <a:r>
              <a:rPr lang="en">
                <a:solidFill>
                  <a:srgbClr val="1E1E1E"/>
                </a:solidFill>
                <a:latin typeface="Poppins"/>
                <a:ea typeface="Poppins"/>
                <a:cs typeface="Poppins"/>
                <a:sym typeface="Poppins"/>
              </a:rPr>
              <a:t>Cairdio will help prevent misdiagnosis of heart issues by providing accurate detection technology for healthcare providers.</a:t>
            </a:r>
            <a:endParaRPr>
              <a:solidFill>
                <a:srgbClr val="1E1E1E"/>
              </a:solidFill>
              <a:latin typeface="Poppins"/>
              <a:ea typeface="Poppins"/>
              <a:cs typeface="Poppins"/>
              <a:sym typeface="Poppins"/>
            </a:endParaRPr>
          </a:p>
          <a:p>
            <a:pPr indent="0" lvl="0" marL="457200" rtl="0" algn="l">
              <a:spcBef>
                <a:spcPts val="600"/>
              </a:spcBef>
              <a:spcAft>
                <a:spcPts val="0"/>
              </a:spcAft>
              <a:buNone/>
            </a:pPr>
            <a:r>
              <a:t/>
            </a:r>
            <a:endParaRPr>
              <a:solidFill>
                <a:srgbClr val="1E1E1E"/>
              </a:solidFill>
              <a:latin typeface="Poppins"/>
              <a:ea typeface="Poppins"/>
              <a:cs typeface="Poppins"/>
              <a:sym typeface="Poppins"/>
            </a:endParaRPr>
          </a:p>
          <a:p>
            <a:pPr indent="-311150" lvl="0" marL="457200" rtl="0" algn="l">
              <a:spcBef>
                <a:spcPts val="600"/>
              </a:spcBef>
              <a:spcAft>
                <a:spcPts val="0"/>
              </a:spcAft>
              <a:buClr>
                <a:srgbClr val="1E1E1E"/>
              </a:buClr>
              <a:buSzPts val="1300"/>
              <a:buFont typeface="Poppins"/>
              <a:buChar char="●"/>
            </a:pPr>
            <a:r>
              <a:rPr b="1" lang="en">
                <a:solidFill>
                  <a:srgbClr val="1E1E1E"/>
                </a:solidFill>
                <a:latin typeface="Poppins"/>
                <a:ea typeface="Poppins"/>
                <a:cs typeface="Poppins"/>
                <a:sym typeface="Poppins"/>
              </a:rPr>
              <a:t>Earlier detection: </a:t>
            </a:r>
            <a:r>
              <a:rPr lang="en">
                <a:solidFill>
                  <a:srgbClr val="1E1E1E"/>
                </a:solidFill>
                <a:latin typeface="Poppins"/>
                <a:ea typeface="Poppins"/>
                <a:cs typeface="Poppins"/>
                <a:sym typeface="Poppins"/>
              </a:rPr>
              <a:t> Non-invasive and quick detection of issues will allow patients to receive proper treatment.</a:t>
            </a:r>
            <a:endParaRPr>
              <a:solidFill>
                <a:srgbClr val="1E1E1E"/>
              </a:solidFill>
              <a:latin typeface="Poppins"/>
              <a:ea typeface="Poppins"/>
              <a:cs typeface="Poppins"/>
              <a:sym typeface="Poppins"/>
            </a:endParaRPr>
          </a:p>
          <a:p>
            <a:pPr indent="0" lvl="0" marL="0" rtl="0" algn="l">
              <a:spcBef>
                <a:spcPts val="1200"/>
              </a:spcBef>
              <a:spcAft>
                <a:spcPts val="0"/>
              </a:spcAft>
              <a:buNone/>
            </a:pPr>
            <a:r>
              <a:t/>
            </a:r>
            <a:endParaRPr>
              <a:solidFill>
                <a:srgbClr val="1E1E1E"/>
              </a:solidFill>
              <a:latin typeface="Poppins"/>
              <a:ea typeface="Poppins"/>
              <a:cs typeface="Poppins"/>
              <a:sym typeface="Poppins"/>
            </a:endParaRPr>
          </a:p>
          <a:p>
            <a:pPr indent="-311150" lvl="0" marL="457200" rtl="0" algn="l">
              <a:spcBef>
                <a:spcPts val="1200"/>
              </a:spcBef>
              <a:spcAft>
                <a:spcPts val="0"/>
              </a:spcAft>
              <a:buClr>
                <a:srgbClr val="1E1E1E"/>
              </a:buClr>
              <a:buSzPts val="1300"/>
              <a:buFont typeface="Poppins"/>
              <a:buChar char="●"/>
            </a:pPr>
            <a:r>
              <a:rPr b="1" lang="en">
                <a:solidFill>
                  <a:srgbClr val="1E1E1E"/>
                </a:solidFill>
                <a:latin typeface="Poppins"/>
                <a:ea typeface="Poppins"/>
                <a:cs typeface="Poppins"/>
                <a:sym typeface="Poppins"/>
              </a:rPr>
              <a:t>Portable &amp; Affordable: </a:t>
            </a:r>
            <a:r>
              <a:rPr lang="en">
                <a:solidFill>
                  <a:srgbClr val="1E1E1E"/>
                </a:solidFill>
                <a:latin typeface="Poppins"/>
                <a:ea typeface="Poppins"/>
                <a:cs typeface="Poppins"/>
                <a:sym typeface="Poppins"/>
              </a:rPr>
              <a:t> The device is designed to be portable and available at low cost for a wide range of patients and healthcare providers.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